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57" r:id="rId3"/>
    <p:sldId id="258" r:id="rId4"/>
    <p:sldId id="275"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6"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san Haynes - NOAA Affiliate" initials="" lastIdx="3" clrIdx="0"/>
  <p:cmAuthor id="1" name="Susan Haynes" initials="SH" lastIdx="16" clrIdx="1">
    <p:extLst>
      <p:ext uri="{19B8F6BF-5375-455C-9EA6-DF929625EA0E}">
        <p15:presenceInfo xmlns:p15="http://schemas.microsoft.com/office/powerpoint/2012/main" userId="Susan Hayn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6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97F1A2-604B-42A2-BD12-D5146AB307CB}">
  <a:tblStyle styleId="{9597F1A2-604B-42A2-BD12-D5146AB307C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69" autoAdjust="0"/>
    <p:restoredTop sz="94698"/>
  </p:normalViewPr>
  <p:slideViewPr>
    <p:cSldViewPr snapToGrid="0">
      <p:cViewPr varScale="1">
        <p:scale>
          <a:sx n="93" d="100"/>
          <a:sy n="93" d="100"/>
        </p:scale>
        <p:origin x="40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ceanexplorer.noaa.gov/okeanos/explorations/ex1907/welcome.html"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oceanexplorer.noaa.gov/okeanos/explorations/ex1907/dailyupdates/nov6/nov6.html" TargetMode="External"/><Relationship Id="rId4" Type="http://schemas.openxmlformats.org/officeDocument/2006/relationships/hyperlink" Target="https://oceanexplorer.noaa.gov/okeanos/explorations/ex1907/dailyupdates/nov7/nov7.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Redwood_National_Park,_fog_in_the_forest.jpg"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esajournals.onlinelibrary.wiley.com/doi/epdf/10.1890/1540-9295%282005%29003%5B0479%3ALOFSCF%5D2.0.CO%3B2"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mmons.wikimedia.org/wiki/File:Bald_Cypress.JPG"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esajournals.onlinelibrary.wiley.com/doi/epdf/10.1890/1540-9295%282005%29003%5B0479%3ALOFSCF%5D2.0.CO%3B2"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ki/File:Gfp-florida-biscayne-national-park-mangroves.jpg"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oceanservice.noaa.gov/facts/mangroves.html" TargetMode="External"/><Relationship Id="rId4" Type="http://schemas.openxmlformats.org/officeDocument/2006/relationships/hyperlink" Target="https://esajournals.onlinelibrary.wiley.com/doi/epdf/10.1890/1540-9295%282005%29003%5B0479%3ALOFSCF%5D2.0.CO%3B2"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Map image captured from: </a:t>
            </a:r>
            <a:r>
              <a:rPr lang="en" u="sng">
                <a:solidFill>
                  <a:schemeClr val="hlink"/>
                </a:solidFill>
                <a:hlinkClick r:id="rId3"/>
              </a:rPr>
              <a:t>https://oceanexplorer.noaa.gov/okeanos/explorations/ex1907/welcome.html</a:t>
            </a:r>
            <a:endParaRPr/>
          </a:p>
          <a:p>
            <a:pPr marL="0" lvl="0" indent="0" algn="l" rtl="0">
              <a:spcBef>
                <a:spcPts val="0"/>
              </a:spcBef>
              <a:spcAft>
                <a:spcPts val="0"/>
              </a:spcAft>
              <a:buNone/>
            </a:pPr>
            <a:r>
              <a:rPr lang="en"/>
              <a:t>Dive 7 - Explored a sandy flat near an area historically subject to the use of experimental deep-sea mining </a:t>
            </a:r>
            <a:r>
              <a:rPr lang="en" u="sng">
                <a:solidFill>
                  <a:schemeClr val="hlink"/>
                </a:solidFill>
                <a:hlinkClick r:id="rId4"/>
              </a:rPr>
              <a:t>https://oceanexplorer.noaa.gov/okeanos/explorations/ex1907/dailyupdates/nov7/nov7.html</a:t>
            </a:r>
            <a:endParaRPr/>
          </a:p>
          <a:p>
            <a:pPr marL="0" lvl="0" indent="0" algn="l" rtl="0">
              <a:spcBef>
                <a:spcPts val="0"/>
              </a:spcBef>
              <a:spcAft>
                <a:spcPts val="0"/>
              </a:spcAft>
              <a:buNone/>
            </a:pPr>
            <a:r>
              <a:rPr lang="en"/>
              <a:t>Dive 6 - Remotely Operated Vehicle dive on an isolated coral mound near the center of the Blake Plateau: </a:t>
            </a:r>
            <a:r>
              <a:rPr lang="en" u="sng">
                <a:solidFill>
                  <a:schemeClr val="hlink"/>
                </a:solidFill>
                <a:hlinkClick r:id="rId5"/>
              </a:rPr>
              <a:t>https://oceanexplorer.noaa.gov/okeanos/explorations/ex1907/dailyupdates/nov6/nov6.html</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05e959e6b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05e959e6b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chemeClr val="dk1"/>
                </a:solidFill>
              </a:rPr>
              <a:t>NOAA Ocean Exploration Windows to the Deep 2021</a:t>
            </a: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05e959e6b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05e959e6b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t>NOAA Ocean Exploration </a:t>
            </a:r>
            <a:r>
              <a:rPr lang="en" sz="800">
                <a:solidFill>
                  <a:schemeClr val="dk1"/>
                </a:solidFill>
              </a:rPr>
              <a:t>Windows to the Deep 2021</a:t>
            </a:r>
            <a:endParaRPr sz="800"/>
          </a:p>
          <a:p>
            <a:pPr marL="0" lvl="0" indent="0" algn="l" rtl="0">
              <a:spcBef>
                <a:spcPts val="0"/>
              </a:spcBef>
              <a:spcAft>
                <a:spcPts val="0"/>
              </a:spcAft>
              <a:buNone/>
            </a:pPr>
            <a:endParaRPr sz="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05e959e6bb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05e959e6b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chemeClr val="dk1"/>
                </a:solidFill>
              </a:rPr>
              <a:t>NOAA Ocean Exploration Windows to the Deep 2021</a:t>
            </a:r>
            <a:endParaRPr sz="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05e959e6b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05e959e6b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
              <a:t>NOAA Ocean Exploration Windows to the Deep 2019</a:t>
            </a:r>
            <a:endParaRPr sz="800"/>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05e959e6b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05e959e6b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chemeClr val="dk1"/>
                </a:solidFill>
              </a:rPr>
              <a:t>NOAA Ocean Exploration Windows to the Deep 2019</a:t>
            </a:r>
            <a:endParaRPr sz="800"/>
          </a:p>
          <a:p>
            <a:pPr marL="0" lvl="0" indent="0" algn="l" rtl="0">
              <a:spcBef>
                <a:spcPts val="0"/>
              </a:spcBef>
              <a:spcAft>
                <a:spcPts val="0"/>
              </a:spcAft>
              <a:buNone/>
            </a:pPr>
            <a:endParaRPr sz="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009821ee5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009821ee5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Image from: </a:t>
            </a:r>
            <a:r>
              <a:rPr lang="en" u="sng" dirty="0">
                <a:solidFill>
                  <a:schemeClr val="hlink"/>
                </a:solidFill>
                <a:hlinkClick r:id="rId3"/>
              </a:rPr>
              <a:t>https://commons.wikimedia.org/wiki/File:Redwood_National_Park,_fog_in_the_forest.jpg</a:t>
            </a:r>
            <a:r>
              <a:rPr lang="en" dirty="0"/>
              <a:t> </a:t>
            </a:r>
            <a:endParaRPr dirty="0"/>
          </a:p>
          <a:p>
            <a:pPr marL="0" lvl="0" indent="0" algn="l" rtl="0">
              <a:spcBef>
                <a:spcPts val="0"/>
              </a:spcBef>
              <a:spcAft>
                <a:spcPts val="0"/>
              </a:spcAft>
              <a:buNone/>
            </a:pPr>
            <a:r>
              <a:rPr lang="en" dirty="0"/>
              <a:t>Information from: </a:t>
            </a:r>
            <a:r>
              <a:rPr lang="en" u="sng" dirty="0">
                <a:solidFill>
                  <a:schemeClr val="hlink"/>
                </a:solidFill>
                <a:hlinkClick r:id="rId4"/>
              </a:rPr>
              <a:t>https://esajournals.onlinelibrary.wiley.com/doi/epdf/10.1890/1540-9295%282005%29003%5B0479%3ALOFSCF%5D2.0.CO%3B2</a:t>
            </a:r>
            <a:endParaRPr dirty="0"/>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009821ee52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009821ee52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Image from: </a:t>
            </a:r>
            <a:r>
              <a:rPr lang="en" u="sng" dirty="0">
                <a:solidFill>
                  <a:schemeClr val="hlink"/>
                </a:solidFill>
                <a:hlinkClick r:id="rId3"/>
              </a:rPr>
              <a:t>https://commons.wikimedia.org/wiki/File:Bald_Cypress.JPG</a:t>
            </a:r>
            <a:endParaRPr dirty="0"/>
          </a:p>
          <a:p>
            <a:pPr marL="0" lvl="0" indent="0" algn="l" rtl="0">
              <a:spcBef>
                <a:spcPts val="0"/>
              </a:spcBef>
              <a:spcAft>
                <a:spcPts val="0"/>
              </a:spcAft>
              <a:buNone/>
            </a:pPr>
            <a:r>
              <a:rPr lang="en" dirty="0"/>
              <a:t>Information from: </a:t>
            </a:r>
            <a:r>
              <a:rPr lang="en" u="sng" dirty="0">
                <a:solidFill>
                  <a:schemeClr val="hlink"/>
                </a:solidFill>
                <a:hlinkClick r:id="rId4"/>
              </a:rPr>
              <a:t>https://esajournals.onlinelibrary.wiley.com/doi/epdf/10.1890/1540-9295%282005%29003%5B0479%3ALOFSCF%5D2.0.CO%3B2</a:t>
            </a:r>
            <a:endParaRPr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009821ee52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009821ee5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Image from: </a:t>
            </a:r>
            <a:r>
              <a:rPr lang="en" u="sng" dirty="0">
                <a:solidFill>
                  <a:schemeClr val="hlink"/>
                </a:solidFill>
                <a:hlinkClick r:id="rId3"/>
              </a:rPr>
              <a:t>https://commons.wikimedia.org/wiki/File:Gfp-florida-biscayne-national-park-mangroves.jpg</a:t>
            </a:r>
            <a:r>
              <a:rPr lang="en" dirty="0"/>
              <a:t> </a:t>
            </a:r>
            <a:endParaRPr dirty="0"/>
          </a:p>
          <a:p>
            <a:pPr marL="0" lvl="0" indent="0" algn="l" rtl="0">
              <a:spcBef>
                <a:spcPts val="0"/>
              </a:spcBef>
              <a:spcAft>
                <a:spcPts val="0"/>
              </a:spcAft>
              <a:buNone/>
            </a:pPr>
            <a:r>
              <a:rPr lang="en" dirty="0"/>
              <a:t>Information from: </a:t>
            </a:r>
            <a:r>
              <a:rPr lang="en" u="sng" dirty="0">
                <a:solidFill>
                  <a:schemeClr val="hlink"/>
                </a:solidFill>
                <a:hlinkClick r:id="rId4"/>
              </a:rPr>
              <a:t>https://esajournals.onlinelibrary.wiley.com/doi/epdf/10.1890/1540-9295%282005%29003%5B0479%3ALOFSCF%5D2.0.CO%3B2</a:t>
            </a:r>
            <a:r>
              <a:rPr lang="en" dirty="0"/>
              <a:t> and </a:t>
            </a:r>
            <a:r>
              <a:rPr lang="en" u="sng" dirty="0">
                <a:solidFill>
                  <a:schemeClr val="hlink"/>
                </a:solidFill>
                <a:hlinkClick r:id="rId5"/>
              </a:rPr>
              <a:t>https://oceanservice.noaa.gov/facts/mangroves.html</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009821ee5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009821ee5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009821ee5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009821ee5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9426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0bae8b00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0bae8b00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009821ee5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009821ee5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rgbClr val="595959"/>
                </a:solidFill>
              </a:rPr>
              <a:t>NOAA Ocean Exploration 2019 Southeastern U.S. Deep-sea Exploration</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009821ee5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009821ee5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rgbClr val="595959"/>
                </a:solidFill>
              </a:rPr>
              <a:t>NOAA Ocean Exploration 2019 Southeastern U.S. Deep-sea Exploration</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47161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009821ee5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009821ee5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rgbClr val="595959"/>
                </a:solidFill>
              </a:rPr>
              <a:t>NOAA Ocean Exploration 2019 Southeastern U.S. Deep-sea Exploration </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009821ee5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009821ee5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rgbClr val="595959"/>
                </a:solidFill>
              </a:rPr>
              <a:t>NOAA Ocean Exploration 2019 Southeastern U.S. Deep-sea Exploration </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05e46aa5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05e46aa5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rgbClr val="595959"/>
                </a:solidFill>
              </a:rPr>
              <a:t>NOAA Ocean Exploration 019 Southeastern U.S. Deep-sea Exploration </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05e959e6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5e959e6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
              <a:t>NOAA Ocean Exploration Windows to the Deep 2021</a:t>
            </a:r>
            <a:endParaRPr sz="800"/>
          </a:p>
          <a:p>
            <a:pPr marL="0" lvl="0" indent="0" algn="l" rtl="0">
              <a:spcBef>
                <a:spcPts val="0"/>
              </a:spcBef>
              <a:spcAft>
                <a:spcPts val="0"/>
              </a:spcAft>
              <a:buNone/>
            </a:pPr>
            <a:endParaRPr sz="8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05e959e6b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05e959e6b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chemeClr val="dk1"/>
                </a:solidFill>
              </a:rPr>
              <a:t>NOAA Ocean Exploration Windows to the Deep 2021</a:t>
            </a: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oceanexplorer.noaa.gov/okeanos/explorations/ex1907/logs/summary/summary.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hyperlink" Target="https://oceanexplorer.noaa.gov/okeanos/explorations/ex2107/gallery/gallery.html#cbpi=/okeanos/explorations/ex2107/gallery/media/dive14-sponges.inc"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hyperlink" Target="https://oceanexplorer.noaa.gov/okeanos/explorations/ex2107/gallery/gallery.html#cbpi=/okeanos/explorations/ex2107/gallery/media/dive01-octopus.in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hyperlink" Target="https://oceanexplorer.noaa.gov/okeanos/explorations/ex2107/gallery/gallery.html#cbpi=/okeanos/explorations/ex2107/gallery/media/dive01-shark.in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hyperlink" Target="https://oceanexplorer.noaa.gov/okeanos/explorations/ex1903/logs/photolog/welcome.html#cbpi=/okeanos/explorations/ex1903/logs/july9/media/fish.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hyperlink" Target="https://oceanexplorer.noaa.gov/okeanos/explorations/ex1903/logs/photolog/welcome.html#cbpi=/okeanos/explorations/ex1903/logs/july4/media/feeding.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hyperlink" Target="https://esajournals.onlinelibrary.wiley.com/doi/epdf/10.1890/1540-9295%282005%29003%5B0479%3ALOFSCF%5D2.0.CO%3B2" TargetMode="External"/><Relationship Id="rId4" Type="http://schemas.openxmlformats.org/officeDocument/2006/relationships/hyperlink" Target="https://commons.wikimedia.org/wiki/File:Redwood_National_Park,_fog_in_the_forest.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hyperlink" Target="https://oceanexplorer.noaa.gov/okeanos/explorations/ex1907/logs/photolog/welcome.html#cbpi=/okeanos/explorations/ex1907/dailyupdates/nov6/media/demosponge.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hyperlink" Target="https://oceanexplorer.noaa.gov/okeanos/explorations/ex1907/logs/photolog/welcome.html#cbpi=/okeanos/explorations/ex1907/dailyupdates/nov6/media/seastar.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oceanexplorer.noaa.gov/okeanos/explorations/ex1907/logs/photolog/welcome.html#cbpi=/okeanos/explorations/ex1907/dailyupdates/nov6/media/habitat.html"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hyperlink" Target="https://oceanexplorer.noaa.gov/okeanos/explorations/ex1907/logs/photolog/welcome.html#cbpi=/okeanos/explorations/ex1907/dailyupdates/nov6/media/meshfan.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oceanexplorer.noaa.gov/okeanos/explorations/ex2107/gallery/gallery.html#cbpi=/okeanos/explorations/ex2107/gallery/media/dive14-brittle-star.in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hyperlink" Target="https://oceanexplorer.noaa.gov/okeanos/explorations/ex2107/gallery/gallery.html#cbpi=/okeanos/explorations/ex2107/gallery/media/dive14-rattail.in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pic>
        <p:nvPicPr>
          <p:cNvPr id="54" name="Google Shape;54;p13" descr="NOAA Ocean Exploration 2019 Southeastern U.S. Deep-sea Exploration Dive Map"/>
          <p:cNvPicPr preferRelativeResize="0"/>
          <p:nvPr/>
        </p:nvPicPr>
        <p:blipFill>
          <a:blip r:embed="rId4">
            <a:alphaModFix/>
          </a:blip>
          <a:stretch>
            <a:fillRect/>
          </a:stretch>
        </p:blipFill>
        <p:spPr>
          <a:xfrm>
            <a:off x="1105200" y="1394712"/>
            <a:ext cx="2623650" cy="3078914"/>
          </a:xfrm>
          <a:prstGeom prst="rect">
            <a:avLst/>
          </a:prstGeom>
          <a:noFill/>
          <a:ln>
            <a:noFill/>
          </a:ln>
        </p:spPr>
      </p:pic>
      <p:pic>
        <p:nvPicPr>
          <p:cNvPr id="55" name="Google Shape;55;p13" descr="Dive 7 of NOAA Ocean Exploration 2019 Southeastern U.S. Deep-sea Exploration"/>
          <p:cNvPicPr preferRelativeResize="0"/>
          <p:nvPr/>
        </p:nvPicPr>
        <p:blipFill>
          <a:blip r:embed="rId5">
            <a:alphaModFix/>
          </a:blip>
          <a:stretch>
            <a:fillRect/>
          </a:stretch>
        </p:blipFill>
        <p:spPr>
          <a:xfrm>
            <a:off x="4949571" y="1318926"/>
            <a:ext cx="2850550" cy="1501328"/>
          </a:xfrm>
          <a:prstGeom prst="rect">
            <a:avLst/>
          </a:prstGeom>
          <a:noFill/>
          <a:ln w="19050" cap="flat" cmpd="sng">
            <a:solidFill>
              <a:srgbClr val="FF0000"/>
            </a:solidFill>
            <a:prstDash val="solid"/>
            <a:round/>
            <a:headEnd type="none" w="sm" len="sm"/>
            <a:tailEnd type="none" w="sm" len="sm"/>
          </a:ln>
        </p:spPr>
      </p:pic>
      <p:cxnSp>
        <p:nvCxnSpPr>
          <p:cNvPr id="56" name="Google Shape;56;p13"/>
          <p:cNvCxnSpPr>
            <a:cxnSpLocks/>
            <a:stCxn id="55" idx="1"/>
          </p:cNvCxnSpPr>
          <p:nvPr/>
        </p:nvCxnSpPr>
        <p:spPr>
          <a:xfrm flipH="1" flipV="1">
            <a:off x="3128400" y="1998000"/>
            <a:ext cx="1821171" cy="71590"/>
          </a:xfrm>
          <a:prstGeom prst="straightConnector1">
            <a:avLst/>
          </a:prstGeom>
          <a:noFill/>
          <a:ln w="19050" cap="flat" cmpd="sng">
            <a:solidFill>
              <a:srgbClr val="FF0000"/>
            </a:solidFill>
            <a:prstDash val="solid"/>
            <a:round/>
            <a:headEnd type="triangle" w="med" len="med"/>
            <a:tailEnd type="none" w="med" len="med"/>
          </a:ln>
        </p:spPr>
      </p:cxnSp>
      <p:pic>
        <p:nvPicPr>
          <p:cNvPr id="57" name="Google Shape;57;p13" descr="Dive 6 of NOAA Ocean Exploration 2019 Southeastern U.S. Deep-sea Exploration"/>
          <p:cNvPicPr preferRelativeResize="0"/>
          <p:nvPr/>
        </p:nvPicPr>
        <p:blipFill>
          <a:blip r:embed="rId6">
            <a:alphaModFix/>
          </a:blip>
          <a:stretch>
            <a:fillRect/>
          </a:stretch>
        </p:blipFill>
        <p:spPr>
          <a:xfrm>
            <a:off x="5153876" y="2972298"/>
            <a:ext cx="3172924" cy="1501328"/>
          </a:xfrm>
          <a:prstGeom prst="rect">
            <a:avLst/>
          </a:prstGeom>
          <a:noFill/>
          <a:ln w="19050" cap="flat" cmpd="sng">
            <a:solidFill>
              <a:srgbClr val="FF0000"/>
            </a:solidFill>
            <a:prstDash val="solid"/>
            <a:round/>
            <a:headEnd type="none" w="sm" len="sm"/>
            <a:tailEnd type="none" w="sm" len="sm"/>
          </a:ln>
        </p:spPr>
      </p:pic>
      <p:cxnSp>
        <p:nvCxnSpPr>
          <p:cNvPr id="58" name="Google Shape;58;p13"/>
          <p:cNvCxnSpPr>
            <a:cxnSpLocks/>
            <a:stCxn id="57" idx="1"/>
          </p:cNvCxnSpPr>
          <p:nvPr/>
        </p:nvCxnSpPr>
        <p:spPr>
          <a:xfrm flipH="1" flipV="1">
            <a:off x="2998800" y="2138400"/>
            <a:ext cx="2155076" cy="1584562"/>
          </a:xfrm>
          <a:prstGeom prst="straightConnector1">
            <a:avLst/>
          </a:prstGeom>
          <a:noFill/>
          <a:ln w="19050" cap="flat" cmpd="sng">
            <a:solidFill>
              <a:srgbClr val="FF0000"/>
            </a:solidFill>
            <a:prstDash val="solid"/>
            <a:round/>
            <a:headEnd type="triangle" w="med" len="med"/>
            <a:tailEnd type="none" w="med" len="med"/>
          </a:ln>
        </p:spPr>
      </p:cxnSp>
      <p:sp>
        <p:nvSpPr>
          <p:cNvPr id="60" name="Google Shape;60;p13"/>
          <p:cNvSpPr txBox="1">
            <a:spLocks noGrp="1"/>
          </p:cNvSpPr>
          <p:nvPr>
            <p:ph type="body" idx="4294967295"/>
          </p:nvPr>
        </p:nvSpPr>
        <p:spPr>
          <a:xfrm>
            <a:off x="1044388" y="4474920"/>
            <a:ext cx="7329212" cy="568587"/>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 sz="650" dirty="0">
                <a:solidFill>
                  <a:schemeClr val="bg2"/>
                </a:solidFill>
                <a:latin typeface="Roboto" panose="02000000000000000000" pitchFamily="2" charset="0"/>
                <a:ea typeface="Roboto" panose="02000000000000000000" pitchFamily="2" charset="0"/>
              </a:rPr>
              <a:t>The 2019 Southeastern U.S. Deep-sea Exploration Expedition included seafloor mapping and Remotely Operated Vehicle (ROV) dives (each dive numbered and indicated by the red markers) in the deep water habitats off the coast of South Carolina, Georgia, and Florida. </a:t>
            </a:r>
            <a:r>
              <a:rPr lang="en" sz="650" i="1" u="sng" dirty="0">
                <a:solidFill>
                  <a:schemeClr val="bg2"/>
                </a:solidFill>
                <a:latin typeface="Roboto" panose="02000000000000000000" pitchFamily="2" charset="0"/>
                <a:ea typeface="Roboto" panose="02000000000000000000" pitchFamily="2" charset="0"/>
                <a:hlinkClick r:id="rId7">
                  <a:extLst>
                    <a:ext uri="{A12FA001-AC4F-418D-AE19-62706E023703}">
                      <ahyp:hlinkClr xmlns="" xmlns:ahyp="http://schemas.microsoft.com/office/drawing/2018/hyperlinkcolor" val="tx"/>
                    </a:ext>
                  </a:extLst>
                </a:hlinkClick>
              </a:rPr>
              <a:t>https://oceanexplorer.noaa.gov/okeanos/explorations/ex1907/logs/summary/summary.html</a:t>
            </a:r>
            <a:r>
              <a:rPr lang="en" sz="650" i="1" dirty="0">
                <a:solidFill>
                  <a:schemeClr val="bg2"/>
                </a:solidFill>
                <a:latin typeface="Roboto" panose="02000000000000000000" pitchFamily="2" charset="0"/>
                <a:ea typeface="Roboto" panose="02000000000000000000" pitchFamily="2" charset="0"/>
              </a:rPr>
              <a:t> </a:t>
            </a:r>
            <a:endParaRPr sz="650" i="1" dirty="0">
              <a:solidFill>
                <a:schemeClr val="bg2"/>
              </a:solidFill>
              <a:latin typeface="Roboto" panose="02000000000000000000" pitchFamily="2" charset="0"/>
              <a:ea typeface="Roboto" panose="02000000000000000000" pitchFamily="2" charset="0"/>
            </a:endParaRPr>
          </a:p>
        </p:txBody>
      </p:sp>
      <p:sp>
        <p:nvSpPr>
          <p:cNvPr id="61" name="Google Shape;61;p13"/>
          <p:cNvSpPr txBox="1"/>
          <p:nvPr/>
        </p:nvSpPr>
        <p:spPr>
          <a:xfrm>
            <a:off x="5002676" y="1391743"/>
            <a:ext cx="1005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chemeClr val="lt1"/>
                </a:solidFill>
                <a:latin typeface="Roboto" panose="02000000000000000000" pitchFamily="2" charset="0"/>
                <a:ea typeface="Roboto" panose="02000000000000000000" pitchFamily="2" charset="0"/>
              </a:rPr>
              <a:t>Dive site 7</a:t>
            </a:r>
            <a:endParaRPr sz="1200" dirty="0">
              <a:solidFill>
                <a:schemeClr val="lt1"/>
              </a:solidFill>
              <a:latin typeface="Roboto" panose="02000000000000000000" pitchFamily="2" charset="0"/>
              <a:ea typeface="Roboto" panose="02000000000000000000" pitchFamily="2" charset="0"/>
            </a:endParaRPr>
          </a:p>
        </p:txBody>
      </p:sp>
      <p:sp>
        <p:nvSpPr>
          <p:cNvPr id="62" name="Google Shape;62;p13"/>
          <p:cNvSpPr txBox="1"/>
          <p:nvPr/>
        </p:nvSpPr>
        <p:spPr>
          <a:xfrm>
            <a:off x="5225938" y="2982532"/>
            <a:ext cx="1005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chemeClr val="lt1"/>
                </a:solidFill>
                <a:latin typeface="Roboto" panose="02000000000000000000" pitchFamily="2" charset="0"/>
                <a:ea typeface="Roboto" panose="02000000000000000000" pitchFamily="2" charset="0"/>
              </a:rPr>
              <a:t>Dive site 6</a:t>
            </a:r>
            <a:endParaRPr sz="1200" dirty="0">
              <a:solidFill>
                <a:schemeClr val="lt1"/>
              </a:solidFill>
              <a:latin typeface="Roboto" panose="02000000000000000000" pitchFamily="2" charset="0"/>
              <a:ea typeface="Roboto" panose="02000000000000000000" pitchFamily="2" charset="0"/>
            </a:endParaRPr>
          </a:p>
        </p:txBody>
      </p:sp>
      <p:sp>
        <p:nvSpPr>
          <p:cNvPr id="11" name="Google Shape;25;p2" descr="NOAA Ocean Exploration 2019 Southeastern U.S. Deep-sea Exploration dive map">
            <a:extLst>
              <a:ext uri="{FF2B5EF4-FFF2-40B4-BE49-F238E27FC236}">
                <a16:creationId xmlns:a16="http://schemas.microsoft.com/office/drawing/2014/main" id="{DC0430DB-5F82-4A4C-BBCE-E391F9418401}"/>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1800" b="1" i="0" u="none" strike="noStrike" cap="none" dirty="0">
                <a:solidFill>
                  <a:srgbClr val="00A0DC"/>
                </a:solidFill>
                <a:latin typeface="Roboto"/>
                <a:ea typeface="Roboto"/>
                <a:cs typeface="Roboto"/>
                <a:sym typeface="Roboto"/>
              </a:rPr>
              <a:t>NOAA Ocean Exploration 2019 Southeastern U.S. Deep-sea Exploration</a:t>
            </a:r>
            <a:endParaRPr sz="1800" b="0" i="1" u="none" strike="noStrike" cap="none" dirty="0">
              <a:solidFill>
                <a:srgbClr val="7C7C7C"/>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5"/>
        <p:cNvGrpSpPr/>
        <p:nvPr/>
      </p:nvGrpSpPr>
      <p:grpSpPr>
        <a:xfrm>
          <a:off x="0" y="0"/>
          <a:ext cx="0" cy="0"/>
          <a:chOff x="0" y="0"/>
          <a:chExt cx="0" cy="0"/>
        </a:xfrm>
      </p:grpSpPr>
      <p:sp>
        <p:nvSpPr>
          <p:cNvPr id="116" name="Google Shape;116;p22"/>
          <p:cNvSpPr txBox="1">
            <a:spLocks noGrp="1"/>
          </p:cNvSpPr>
          <p:nvPr>
            <p:ph type="body" idx="1"/>
          </p:nvPr>
        </p:nvSpPr>
        <p:spPr>
          <a:xfrm>
            <a:off x="6501600" y="1627491"/>
            <a:ext cx="2437200" cy="261607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1200" dirty="0">
                <a:solidFill>
                  <a:schemeClr val="bg2"/>
                </a:solidFill>
                <a:latin typeface="Roboto" panose="02000000000000000000" pitchFamily="2" charset="0"/>
                <a:ea typeface="Roboto" panose="02000000000000000000" pitchFamily="2" charset="0"/>
              </a:rPr>
              <a:t>This cluster of small, spiky sponges is in the family Cladorhizidae. Cladorhizids are carnivorous sponges that prey on animals such as small crustaceans. This cluster was imaged living on dead coral rubble in the deep waters off the coast of Florida at 825 meters (2,707 feet).</a:t>
            </a:r>
          </a:p>
          <a:p>
            <a:pPr marL="0" lvl="0" indent="0" algn="l" rtl="0">
              <a:spcBef>
                <a:spcPts val="0"/>
              </a:spcBef>
              <a:spcAft>
                <a:spcPts val="0"/>
              </a:spcAft>
              <a:buNone/>
            </a:pPr>
            <a:endParaRPr lang="en" sz="1200" i="1"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650" i="1" dirty="0">
                <a:solidFill>
                  <a:schemeClr val="bg2"/>
                </a:solidFill>
                <a:latin typeface="Roboto" panose="02000000000000000000" pitchFamily="2" charset="0"/>
                <a:ea typeface="Roboto" panose="02000000000000000000" pitchFamily="2" charset="0"/>
              </a:rPr>
              <a:t>Image courtesy of NOAA Ocean Exploration. </a:t>
            </a:r>
            <a:r>
              <a:rPr lang="en" sz="650" i="1" u="sng" dirty="0">
                <a:solidFill>
                  <a:schemeClr val="bg2"/>
                </a:solidFill>
                <a:latin typeface="Roboto" panose="02000000000000000000" pitchFamily="2" charset="0"/>
                <a:ea typeface="Roboto" panose="02000000000000000000" pitchFamily="2" charset="0"/>
                <a:hlinkClick r:id="rId4">
                  <a:extLst>
                    <a:ext uri="{A12FA001-AC4F-418D-AE19-62706E023703}">
                      <ahyp:hlinkClr xmlns="" xmlns:ahyp="http://schemas.microsoft.com/office/drawing/2018/hyperlinkcolor" val="tx"/>
                    </a:ext>
                  </a:extLst>
                </a:hlinkClick>
              </a:rPr>
              <a:t>https://oceanexplorer.noaa.gov/okeanos/explorations/ex2107/gallery/gallery.html#cbpi=/okeanos/explorations/ex2107/gallery/media/dive14-sponges.inc</a:t>
            </a:r>
            <a:r>
              <a:rPr lang="en" sz="650" i="1" dirty="0">
                <a:solidFill>
                  <a:schemeClr val="bg2"/>
                </a:solidFill>
                <a:latin typeface="Roboto" panose="02000000000000000000" pitchFamily="2" charset="0"/>
                <a:ea typeface="Roboto" panose="02000000000000000000" pitchFamily="2" charset="0"/>
              </a:rPr>
              <a:t> </a:t>
            </a:r>
            <a:endParaRPr sz="650" i="1" dirty="0">
              <a:solidFill>
                <a:schemeClr val="bg2"/>
              </a:solidFill>
              <a:latin typeface="Roboto" panose="02000000000000000000" pitchFamily="2" charset="0"/>
              <a:ea typeface="Roboto" panose="02000000000000000000" pitchFamily="2" charset="0"/>
            </a:endParaRPr>
          </a:p>
        </p:txBody>
      </p:sp>
      <p:pic>
        <p:nvPicPr>
          <p:cNvPr id="117" name="Google Shape;117;p22" descr="This cluster of small, spiky sponges is in the family Cladorhizidae."/>
          <p:cNvPicPr preferRelativeResize="0"/>
          <p:nvPr/>
        </p:nvPicPr>
        <p:blipFill>
          <a:blip r:embed="rId5">
            <a:alphaModFix/>
          </a:blip>
          <a:stretch>
            <a:fillRect/>
          </a:stretch>
        </p:blipFill>
        <p:spPr>
          <a:xfrm>
            <a:off x="364073" y="1325178"/>
            <a:ext cx="5982728" cy="3365285"/>
          </a:xfrm>
          <a:prstGeom prst="rect">
            <a:avLst/>
          </a:prstGeom>
          <a:noFill/>
          <a:ln>
            <a:noFill/>
          </a:ln>
        </p:spPr>
      </p:pic>
      <p:sp>
        <p:nvSpPr>
          <p:cNvPr id="4" name="Google Shape;25;p2">
            <a:extLst>
              <a:ext uri="{FF2B5EF4-FFF2-40B4-BE49-F238E27FC236}">
                <a16:creationId xmlns:a16="http://schemas.microsoft.com/office/drawing/2014/main" id="{817E3F5D-657B-4FDD-963C-12E0B4CF4BD2}"/>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Carnivorous Sponges</a:t>
            </a:r>
            <a:endParaRPr sz="2200" b="0" i="1" u="none" strike="noStrike" cap="none" dirty="0">
              <a:solidFill>
                <a:srgbClr val="7C7C7C"/>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1"/>
        <p:cNvGrpSpPr/>
        <p:nvPr/>
      </p:nvGrpSpPr>
      <p:grpSpPr>
        <a:xfrm>
          <a:off x="0" y="0"/>
          <a:ext cx="0" cy="0"/>
          <a:chOff x="0" y="0"/>
          <a:chExt cx="0" cy="0"/>
        </a:xfrm>
      </p:grpSpPr>
      <p:sp>
        <p:nvSpPr>
          <p:cNvPr id="122" name="Google Shape;122;p23"/>
          <p:cNvSpPr txBox="1">
            <a:spLocks noGrp="1"/>
          </p:cNvSpPr>
          <p:nvPr>
            <p:ph type="body" idx="1"/>
          </p:nvPr>
        </p:nvSpPr>
        <p:spPr>
          <a:xfrm>
            <a:off x="6465600" y="1993409"/>
            <a:ext cx="2397356" cy="2062073"/>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1200" dirty="0">
                <a:solidFill>
                  <a:schemeClr val="bg2"/>
                </a:solidFill>
                <a:latin typeface="Roboto" panose="02000000000000000000" pitchFamily="2" charset="0"/>
                <a:ea typeface="Roboto" panose="02000000000000000000" pitchFamily="2" charset="0"/>
              </a:rPr>
              <a:t>This juvenile octopus, </a:t>
            </a:r>
            <a:r>
              <a:rPr lang="en" sz="1200" i="1" dirty="0">
                <a:solidFill>
                  <a:schemeClr val="bg2"/>
                </a:solidFill>
                <a:latin typeface="Roboto" panose="02000000000000000000" pitchFamily="2" charset="0"/>
                <a:ea typeface="Roboto" panose="02000000000000000000" pitchFamily="2" charset="0"/>
              </a:rPr>
              <a:t>Muusoctopus januarii</a:t>
            </a:r>
            <a:r>
              <a:rPr lang="en" sz="1200" dirty="0">
                <a:solidFill>
                  <a:schemeClr val="bg2"/>
                </a:solidFill>
                <a:latin typeface="Roboto" panose="02000000000000000000" pitchFamily="2" charset="0"/>
                <a:ea typeface="Roboto" panose="02000000000000000000" pitchFamily="2" charset="0"/>
              </a:rPr>
              <a:t>, was observed exploring its surroundings on a small ridge of deep-sea coral reef mounds off the coasts of South Carolina and Georgia.</a:t>
            </a:r>
          </a:p>
          <a:p>
            <a:pPr marL="0" lvl="0" indent="0" algn="l" rtl="0">
              <a:spcBef>
                <a:spcPts val="0"/>
              </a:spcBef>
              <a:spcAft>
                <a:spcPts val="0"/>
              </a:spcAft>
              <a:buNone/>
            </a:pPr>
            <a:endParaRPr lang="en" sz="1200" i="1"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650" i="1" dirty="0">
                <a:solidFill>
                  <a:schemeClr val="bg2"/>
                </a:solidFill>
                <a:latin typeface="Roboto" panose="02000000000000000000" pitchFamily="2" charset="0"/>
                <a:ea typeface="Roboto" panose="02000000000000000000" pitchFamily="2" charset="0"/>
              </a:rPr>
              <a:t>Image courtesy of NOAA Ocean Exploration</a:t>
            </a:r>
            <a:r>
              <a:rPr lang="en" sz="650" dirty="0">
                <a:solidFill>
                  <a:schemeClr val="bg2"/>
                </a:solidFill>
                <a:latin typeface="Roboto" panose="02000000000000000000" pitchFamily="2" charset="0"/>
                <a:ea typeface="Roboto" panose="02000000000000000000" pitchFamily="2" charset="0"/>
              </a:rPr>
              <a:t>. </a:t>
            </a:r>
            <a:r>
              <a:rPr lang="en" sz="650" i="1" u="sng" dirty="0">
                <a:solidFill>
                  <a:schemeClr val="bg2"/>
                </a:solidFill>
                <a:latin typeface="Roboto" panose="02000000000000000000" pitchFamily="2" charset="0"/>
                <a:ea typeface="Roboto" panose="02000000000000000000" pitchFamily="2" charset="0"/>
                <a:hlinkClick r:id="rId4">
                  <a:extLst>
                    <a:ext uri="{A12FA001-AC4F-418D-AE19-62706E023703}">
                      <ahyp:hlinkClr xmlns="" xmlns:ahyp="http://schemas.microsoft.com/office/drawing/2018/hyperlinkcolor" val="tx"/>
                    </a:ext>
                  </a:extLst>
                </a:hlinkClick>
              </a:rPr>
              <a:t>https://oceanexplorer.noaa.gov/okeanos/explorations/ex2107/gallery/gallery.html#cbpi=/okeanos/explorations/ex2107/gallery/media/dive01-octopus.inc</a:t>
            </a:r>
            <a:r>
              <a:rPr lang="en" sz="650" i="1" dirty="0">
                <a:solidFill>
                  <a:schemeClr val="bg2"/>
                </a:solidFill>
                <a:latin typeface="Roboto" panose="02000000000000000000" pitchFamily="2" charset="0"/>
                <a:ea typeface="Roboto" panose="02000000000000000000" pitchFamily="2" charset="0"/>
              </a:rPr>
              <a:t> </a:t>
            </a:r>
            <a:endParaRPr sz="650" i="1" dirty="0">
              <a:solidFill>
                <a:schemeClr val="bg2"/>
              </a:solidFill>
              <a:latin typeface="Roboto" panose="02000000000000000000" pitchFamily="2" charset="0"/>
              <a:ea typeface="Roboto" panose="02000000000000000000" pitchFamily="2" charset="0"/>
            </a:endParaRPr>
          </a:p>
        </p:txBody>
      </p:sp>
      <p:pic>
        <p:nvPicPr>
          <p:cNvPr id="123" name="Google Shape;123;p23" descr="This juvenile octopus, Muusoctopus januarii, was observed exploring its surroundings on a small ridge of deep-sea coral reef mounds off the coasts of South Carolina and Georgia."/>
          <p:cNvPicPr preferRelativeResize="0"/>
          <p:nvPr/>
        </p:nvPicPr>
        <p:blipFill>
          <a:blip r:embed="rId5">
            <a:alphaModFix/>
          </a:blip>
          <a:stretch>
            <a:fillRect/>
          </a:stretch>
        </p:blipFill>
        <p:spPr>
          <a:xfrm>
            <a:off x="403444" y="1339715"/>
            <a:ext cx="5990156" cy="3369463"/>
          </a:xfrm>
          <a:prstGeom prst="rect">
            <a:avLst/>
          </a:prstGeom>
          <a:noFill/>
          <a:ln>
            <a:noFill/>
          </a:ln>
        </p:spPr>
      </p:pic>
      <p:sp>
        <p:nvSpPr>
          <p:cNvPr id="4" name="Google Shape;25;p2">
            <a:extLst>
              <a:ext uri="{FF2B5EF4-FFF2-40B4-BE49-F238E27FC236}">
                <a16:creationId xmlns:a16="http://schemas.microsoft.com/office/drawing/2014/main" id="{280DF421-17A7-4C11-ACF4-118C239C7877}"/>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Juvenile Octopus</a:t>
            </a:r>
            <a:endParaRPr sz="2200" b="0" i="1" u="none" strike="noStrike" cap="none" dirty="0">
              <a:solidFill>
                <a:srgbClr val="7C7C7C"/>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7"/>
        <p:cNvGrpSpPr/>
        <p:nvPr/>
      </p:nvGrpSpPr>
      <p:grpSpPr>
        <a:xfrm>
          <a:off x="0" y="0"/>
          <a:ext cx="0" cy="0"/>
          <a:chOff x="0" y="0"/>
          <a:chExt cx="0" cy="0"/>
        </a:xfrm>
      </p:grpSpPr>
      <p:sp>
        <p:nvSpPr>
          <p:cNvPr id="128" name="Google Shape;128;p24"/>
          <p:cNvSpPr txBox="1">
            <a:spLocks noGrp="1"/>
          </p:cNvSpPr>
          <p:nvPr>
            <p:ph type="body" idx="1"/>
          </p:nvPr>
        </p:nvSpPr>
        <p:spPr>
          <a:xfrm>
            <a:off x="6310800" y="1692322"/>
            <a:ext cx="2617200" cy="261607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1200" dirty="0">
                <a:solidFill>
                  <a:schemeClr val="bg2"/>
                </a:solidFill>
                <a:latin typeface="Roboto" panose="02000000000000000000" pitchFamily="2" charset="0"/>
                <a:ea typeface="Roboto" panose="02000000000000000000" pitchFamily="2" charset="0"/>
              </a:rPr>
              <a:t>A birdbeak dogfish shark was seen making its way over dead coral rubble that covered the seafloor for much of the first half of a remotely operated vehicle (ROV) dive on a small ridge of deep-sea coral mounds located off the coasts of South Carolina and Georgia. This shark, with its large eyes, was seen at a depth of approximately 860 meters (2,821 feet).</a:t>
            </a:r>
          </a:p>
          <a:p>
            <a:pPr marL="0" lvl="0" indent="0" algn="l" rtl="0">
              <a:spcBef>
                <a:spcPts val="0"/>
              </a:spcBef>
              <a:spcAft>
                <a:spcPts val="0"/>
              </a:spcAft>
              <a:buNone/>
            </a:pPr>
            <a:endParaRPr lang="en" sz="1200" i="1"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650" i="1" dirty="0">
                <a:solidFill>
                  <a:schemeClr val="bg2"/>
                </a:solidFill>
                <a:latin typeface="Roboto" panose="02000000000000000000" pitchFamily="2" charset="0"/>
                <a:ea typeface="Roboto" panose="02000000000000000000" pitchFamily="2" charset="0"/>
              </a:rPr>
              <a:t>Image courtesy of NOAA Ocean Exploration. </a:t>
            </a:r>
            <a:r>
              <a:rPr lang="en" sz="650" i="1" u="sng" dirty="0">
                <a:solidFill>
                  <a:schemeClr val="bg2"/>
                </a:solidFill>
                <a:latin typeface="Roboto" panose="02000000000000000000" pitchFamily="2" charset="0"/>
                <a:ea typeface="Roboto" panose="02000000000000000000" pitchFamily="2" charset="0"/>
                <a:hlinkClick r:id="rId4">
                  <a:extLst>
                    <a:ext uri="{A12FA001-AC4F-418D-AE19-62706E023703}">
                      <ahyp:hlinkClr xmlns="" xmlns:ahyp="http://schemas.microsoft.com/office/drawing/2018/hyperlinkcolor" val="tx"/>
                    </a:ext>
                  </a:extLst>
                </a:hlinkClick>
              </a:rPr>
              <a:t>https://oceanexplorer.noaa.gov/okeanos/explorations/ex2107/gallery/gallery.html#cbpi=/okeanos/explorations/ex2107/gallery/media/dive01-shark.inc</a:t>
            </a:r>
            <a:r>
              <a:rPr lang="en" sz="650" i="1" dirty="0">
                <a:solidFill>
                  <a:schemeClr val="bg2"/>
                </a:solidFill>
                <a:latin typeface="Roboto" panose="02000000000000000000" pitchFamily="2" charset="0"/>
                <a:ea typeface="Roboto" panose="02000000000000000000" pitchFamily="2" charset="0"/>
              </a:rPr>
              <a:t> </a:t>
            </a:r>
            <a:endParaRPr sz="650" i="1" dirty="0">
              <a:solidFill>
                <a:schemeClr val="bg2"/>
              </a:solidFill>
              <a:latin typeface="Roboto" panose="02000000000000000000" pitchFamily="2" charset="0"/>
              <a:ea typeface="Roboto" panose="02000000000000000000" pitchFamily="2" charset="0"/>
            </a:endParaRPr>
          </a:p>
        </p:txBody>
      </p:sp>
      <p:pic>
        <p:nvPicPr>
          <p:cNvPr id="129" name="Google Shape;129;p24" descr="A birdbeak dogfish shark was seen making its way over dead coral rubble that covered the seafloor for much of the first half of a remotely operated vehicle (ROV) dive on a small ridge of deep-sea coral mounds located off the coasts of South Carolina and Georgia."/>
          <p:cNvPicPr preferRelativeResize="0"/>
          <p:nvPr/>
        </p:nvPicPr>
        <p:blipFill>
          <a:blip r:embed="rId5">
            <a:alphaModFix/>
          </a:blip>
          <a:stretch>
            <a:fillRect/>
          </a:stretch>
        </p:blipFill>
        <p:spPr>
          <a:xfrm>
            <a:off x="392644" y="1373338"/>
            <a:ext cx="5784956" cy="3254038"/>
          </a:xfrm>
          <a:prstGeom prst="rect">
            <a:avLst/>
          </a:prstGeom>
          <a:noFill/>
          <a:ln>
            <a:noFill/>
          </a:ln>
        </p:spPr>
      </p:pic>
      <p:sp>
        <p:nvSpPr>
          <p:cNvPr id="4" name="Google Shape;25;p2">
            <a:extLst>
              <a:ext uri="{FF2B5EF4-FFF2-40B4-BE49-F238E27FC236}">
                <a16:creationId xmlns:a16="http://schemas.microsoft.com/office/drawing/2014/main" id="{F3AB4D5D-8819-4068-93E0-BE0EE0E57DEC}"/>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err="1">
                <a:solidFill>
                  <a:srgbClr val="00A0DC"/>
                </a:solidFill>
                <a:latin typeface="Roboto"/>
                <a:ea typeface="Roboto"/>
                <a:cs typeface="Roboto"/>
                <a:sym typeface="Roboto"/>
              </a:rPr>
              <a:t>Birdbeak</a:t>
            </a:r>
            <a:r>
              <a:rPr lang="en-US" sz="2200" b="1" dirty="0">
                <a:solidFill>
                  <a:srgbClr val="00A0DC"/>
                </a:solidFill>
                <a:latin typeface="Roboto"/>
                <a:ea typeface="Roboto"/>
                <a:cs typeface="Roboto"/>
                <a:sym typeface="Roboto"/>
              </a:rPr>
              <a:t> Dogfish Shark</a:t>
            </a:r>
            <a:endParaRPr sz="2200" b="0" i="1" u="none" strike="noStrike" cap="none" dirty="0">
              <a:solidFill>
                <a:srgbClr val="7C7C7C"/>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3"/>
        <p:cNvGrpSpPr/>
        <p:nvPr/>
      </p:nvGrpSpPr>
      <p:grpSpPr>
        <a:xfrm>
          <a:off x="0" y="0"/>
          <a:ext cx="0" cy="0"/>
          <a:chOff x="0" y="0"/>
          <a:chExt cx="0" cy="0"/>
        </a:xfrm>
      </p:grpSpPr>
      <p:sp>
        <p:nvSpPr>
          <p:cNvPr id="134" name="Google Shape;134;p25"/>
          <p:cNvSpPr txBox="1">
            <a:spLocks noGrp="1"/>
          </p:cNvSpPr>
          <p:nvPr>
            <p:ph type="body" idx="1"/>
          </p:nvPr>
        </p:nvSpPr>
        <p:spPr>
          <a:xfrm>
            <a:off x="6285600" y="1902156"/>
            <a:ext cx="2599200" cy="2246739"/>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1200" dirty="0">
                <a:solidFill>
                  <a:schemeClr val="bg2"/>
                </a:solidFill>
                <a:latin typeface="Roboto" panose="02000000000000000000" pitchFamily="2" charset="0"/>
                <a:ea typeface="Roboto" panose="02000000000000000000" pitchFamily="2" charset="0"/>
              </a:rPr>
              <a:t>Alfonsino fish are a commercially important species. This fish was seen swimming over a thicket of </a:t>
            </a:r>
            <a:r>
              <a:rPr lang="en" sz="1200" i="1" dirty="0">
                <a:solidFill>
                  <a:schemeClr val="bg2"/>
                </a:solidFill>
                <a:latin typeface="Roboto" panose="02000000000000000000" pitchFamily="2" charset="0"/>
                <a:ea typeface="Roboto" panose="02000000000000000000" pitchFamily="2" charset="0"/>
              </a:rPr>
              <a:t>Lophelia pertusa</a:t>
            </a:r>
            <a:r>
              <a:rPr lang="en" sz="1200" dirty="0">
                <a:solidFill>
                  <a:schemeClr val="bg2"/>
                </a:solidFill>
                <a:latin typeface="Roboto" panose="02000000000000000000" pitchFamily="2" charset="0"/>
                <a:ea typeface="Roboto" panose="02000000000000000000" pitchFamily="2" charset="0"/>
              </a:rPr>
              <a:t> during a remotely operated vehicle (ROV) dive on a cold water deep-sea coral mound located off the coasts of South Carolina, Georgia, and Florida. </a:t>
            </a:r>
          </a:p>
          <a:p>
            <a:pPr marL="0" lvl="0" indent="0" algn="l" rtl="0">
              <a:spcBef>
                <a:spcPts val="0"/>
              </a:spcBef>
              <a:spcAft>
                <a:spcPts val="0"/>
              </a:spcAft>
              <a:buNone/>
            </a:pPr>
            <a:endParaRPr lang="en" sz="1200"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650" i="1" dirty="0">
                <a:solidFill>
                  <a:schemeClr val="bg2"/>
                </a:solidFill>
                <a:latin typeface="Roboto" panose="02000000000000000000" pitchFamily="2" charset="0"/>
                <a:ea typeface="Roboto" panose="02000000000000000000" pitchFamily="2" charset="0"/>
              </a:rPr>
              <a:t>Image courtesy of NOAA Ocean Exploration</a:t>
            </a:r>
            <a:r>
              <a:rPr lang="en" sz="650" dirty="0">
                <a:solidFill>
                  <a:schemeClr val="bg2"/>
                </a:solidFill>
                <a:latin typeface="Roboto" panose="02000000000000000000" pitchFamily="2" charset="0"/>
                <a:ea typeface="Roboto" panose="02000000000000000000" pitchFamily="2" charset="0"/>
              </a:rPr>
              <a:t>. </a:t>
            </a:r>
            <a:r>
              <a:rPr lang="en" sz="650" i="1" u="sng" dirty="0">
                <a:solidFill>
                  <a:schemeClr val="bg2"/>
                </a:solidFill>
                <a:latin typeface="Roboto" panose="02000000000000000000" pitchFamily="2" charset="0"/>
                <a:ea typeface="Roboto" panose="02000000000000000000" pitchFamily="2" charset="0"/>
                <a:hlinkClick r:id="rId4">
                  <a:extLst>
                    <a:ext uri="{A12FA001-AC4F-418D-AE19-62706E023703}">
                      <ahyp:hlinkClr xmlns="" xmlns:ahyp="http://schemas.microsoft.com/office/drawing/2018/hyperlinkcolor" val="tx"/>
                    </a:ext>
                  </a:extLst>
                </a:hlinkClick>
              </a:rPr>
              <a:t>https://oceanexplorer.noaa.gov/okeanos/explorations/ex1903/logs/photolog/welcome.html#cbpi=/okeanos/explorations/ex1903/logs/july9/media/fish.html</a:t>
            </a:r>
            <a:r>
              <a:rPr lang="en" sz="650" i="1" dirty="0">
                <a:solidFill>
                  <a:schemeClr val="bg2"/>
                </a:solidFill>
                <a:latin typeface="Roboto" panose="02000000000000000000" pitchFamily="2" charset="0"/>
                <a:ea typeface="Roboto" panose="02000000000000000000" pitchFamily="2" charset="0"/>
              </a:rPr>
              <a:t> </a:t>
            </a:r>
            <a:endParaRPr sz="650" i="1" dirty="0">
              <a:solidFill>
                <a:schemeClr val="bg2"/>
              </a:solidFill>
              <a:latin typeface="Roboto" panose="02000000000000000000" pitchFamily="2" charset="0"/>
              <a:ea typeface="Roboto" panose="02000000000000000000" pitchFamily="2" charset="0"/>
            </a:endParaRPr>
          </a:p>
        </p:txBody>
      </p:sp>
      <p:pic>
        <p:nvPicPr>
          <p:cNvPr id="135" name="Google Shape;135;p25" descr="Alfonsino fish are a commercially important species. This fish was seen swimming over a thicket of Lophelia pertusa."/>
          <p:cNvPicPr preferRelativeResize="0"/>
          <p:nvPr/>
        </p:nvPicPr>
        <p:blipFill>
          <a:blip r:embed="rId5">
            <a:alphaModFix/>
          </a:blip>
          <a:stretch>
            <a:fillRect/>
          </a:stretch>
        </p:blipFill>
        <p:spPr>
          <a:xfrm>
            <a:off x="421444" y="1387200"/>
            <a:ext cx="5725866" cy="3220800"/>
          </a:xfrm>
          <a:prstGeom prst="rect">
            <a:avLst/>
          </a:prstGeom>
          <a:noFill/>
          <a:ln>
            <a:noFill/>
          </a:ln>
        </p:spPr>
      </p:pic>
      <p:sp>
        <p:nvSpPr>
          <p:cNvPr id="4" name="Google Shape;25;p2">
            <a:extLst>
              <a:ext uri="{FF2B5EF4-FFF2-40B4-BE49-F238E27FC236}">
                <a16:creationId xmlns:a16="http://schemas.microsoft.com/office/drawing/2014/main" id="{3AAD689E-97F1-4BE3-B196-6E3786B9A3D8}"/>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Alfonsino Fish</a:t>
            </a:r>
            <a:endParaRPr sz="2200" b="0" i="1" u="none" strike="noStrike" cap="none" dirty="0">
              <a:solidFill>
                <a:srgbClr val="7C7C7C"/>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9"/>
        <p:cNvGrpSpPr/>
        <p:nvPr/>
      </p:nvGrpSpPr>
      <p:grpSpPr>
        <a:xfrm>
          <a:off x="0" y="0"/>
          <a:ext cx="0" cy="0"/>
          <a:chOff x="0" y="0"/>
          <a:chExt cx="0" cy="0"/>
        </a:xfrm>
      </p:grpSpPr>
      <p:sp>
        <p:nvSpPr>
          <p:cNvPr id="140" name="Google Shape;140;p26"/>
          <p:cNvSpPr txBox="1">
            <a:spLocks noGrp="1"/>
          </p:cNvSpPr>
          <p:nvPr>
            <p:ph type="body" idx="1"/>
          </p:nvPr>
        </p:nvSpPr>
        <p:spPr>
          <a:xfrm>
            <a:off x="6325200" y="1550623"/>
            <a:ext cx="2490850" cy="2431405"/>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1200" dirty="0">
                <a:solidFill>
                  <a:schemeClr val="bg2"/>
                </a:solidFill>
                <a:latin typeface="Roboto" panose="02000000000000000000" pitchFamily="2" charset="0"/>
                <a:ea typeface="Roboto" panose="02000000000000000000" pitchFamily="2" charset="0"/>
              </a:rPr>
              <a:t>While exploring deep-sea coral mounds off the coasts of the Southeastern United States explorers observed a massive sea urchin, from the order Cidaroida, and at least six other individuals. A number of sea stars called cookie stars (</a:t>
            </a:r>
            <a:r>
              <a:rPr lang="en" sz="1200" i="1" dirty="0">
                <a:solidFill>
                  <a:schemeClr val="bg2"/>
                </a:solidFill>
                <a:latin typeface="Roboto" panose="02000000000000000000" pitchFamily="2" charset="0"/>
                <a:ea typeface="Roboto" panose="02000000000000000000" pitchFamily="2" charset="0"/>
              </a:rPr>
              <a:t>Plinthaster dentatus</a:t>
            </a:r>
            <a:r>
              <a:rPr lang="en" sz="1200" dirty="0">
                <a:solidFill>
                  <a:schemeClr val="bg2"/>
                </a:solidFill>
                <a:latin typeface="Roboto" panose="02000000000000000000" pitchFamily="2" charset="0"/>
                <a:ea typeface="Roboto" panose="02000000000000000000" pitchFamily="2" charset="0"/>
              </a:rPr>
              <a:t>) were also observed feeding on a sponge.</a:t>
            </a:r>
          </a:p>
          <a:p>
            <a:pPr marL="0" lvl="0" indent="0" algn="l" rtl="0">
              <a:spcBef>
                <a:spcPts val="0"/>
              </a:spcBef>
              <a:spcAft>
                <a:spcPts val="0"/>
              </a:spcAft>
              <a:buNone/>
            </a:pPr>
            <a:endParaRPr lang="en" sz="1200"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650" i="1" dirty="0">
                <a:solidFill>
                  <a:schemeClr val="bg2"/>
                </a:solidFill>
                <a:latin typeface="Roboto" panose="02000000000000000000" pitchFamily="2" charset="0"/>
                <a:ea typeface="Roboto" panose="02000000000000000000" pitchFamily="2" charset="0"/>
              </a:rPr>
              <a:t>Image courtesy of NOAA Ocean Exploration. </a:t>
            </a:r>
            <a:r>
              <a:rPr lang="en" sz="650" i="1" u="sng" dirty="0">
                <a:solidFill>
                  <a:schemeClr val="bg2"/>
                </a:solidFill>
                <a:latin typeface="Roboto" panose="02000000000000000000" pitchFamily="2" charset="0"/>
                <a:ea typeface="Roboto" panose="02000000000000000000" pitchFamily="2" charset="0"/>
                <a:hlinkClick r:id="rId4">
                  <a:extLst>
                    <a:ext uri="{A12FA001-AC4F-418D-AE19-62706E023703}">
                      <ahyp:hlinkClr xmlns="" xmlns:ahyp="http://schemas.microsoft.com/office/drawing/2018/hyperlinkcolor" val="tx"/>
                    </a:ext>
                  </a:extLst>
                </a:hlinkClick>
              </a:rPr>
              <a:t>https://oceanexplorer.noaa.gov/okeanos/explorations/ex1903/logs/photolog/welcome.html#cbpi=/okeanos/explorations/ex1903/logs/july4/media/feeding.html</a:t>
            </a:r>
            <a:endParaRPr sz="650" i="1" dirty="0">
              <a:solidFill>
                <a:schemeClr val="bg2"/>
              </a:solidFill>
              <a:latin typeface="Roboto" panose="02000000000000000000" pitchFamily="2" charset="0"/>
              <a:ea typeface="Roboto" panose="02000000000000000000" pitchFamily="2" charset="0"/>
            </a:endParaRPr>
          </a:p>
        </p:txBody>
      </p:sp>
      <p:pic>
        <p:nvPicPr>
          <p:cNvPr id="141" name="Google Shape;141;p26" descr="A number of sea stars called cookie stars (Plinthaster dentatus) were also observed feeding on a sponge."/>
          <p:cNvPicPr preferRelativeResize="0"/>
          <p:nvPr/>
        </p:nvPicPr>
        <p:blipFill>
          <a:blip r:embed="rId5">
            <a:alphaModFix/>
          </a:blip>
          <a:stretch>
            <a:fillRect/>
          </a:stretch>
        </p:blipFill>
        <p:spPr>
          <a:xfrm>
            <a:off x="479044" y="1419600"/>
            <a:ext cx="5698556" cy="3205438"/>
          </a:xfrm>
          <a:prstGeom prst="rect">
            <a:avLst/>
          </a:prstGeom>
          <a:noFill/>
          <a:ln>
            <a:noFill/>
          </a:ln>
        </p:spPr>
      </p:pic>
      <p:sp>
        <p:nvSpPr>
          <p:cNvPr id="4" name="Google Shape;25;p2">
            <a:extLst>
              <a:ext uri="{FF2B5EF4-FFF2-40B4-BE49-F238E27FC236}">
                <a16:creationId xmlns:a16="http://schemas.microsoft.com/office/drawing/2014/main" id="{31134BAA-7587-4008-BF7A-E2C2BAD07E7B}"/>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err="1">
                <a:solidFill>
                  <a:srgbClr val="00A0DC"/>
                </a:solidFill>
                <a:latin typeface="Roboto"/>
                <a:ea typeface="Roboto"/>
                <a:cs typeface="Roboto"/>
                <a:sym typeface="Roboto"/>
              </a:rPr>
              <a:t>Cidaroid</a:t>
            </a:r>
            <a:r>
              <a:rPr lang="en-US" sz="2200" b="1" dirty="0">
                <a:solidFill>
                  <a:srgbClr val="00A0DC"/>
                </a:solidFill>
                <a:latin typeface="Roboto"/>
                <a:ea typeface="Roboto"/>
                <a:cs typeface="Roboto"/>
                <a:sym typeface="Roboto"/>
              </a:rPr>
              <a:t> Sea Urchin</a:t>
            </a:r>
            <a:endParaRPr sz="2200" b="0" i="1" u="none" strike="noStrike" cap="none" dirty="0">
              <a:solidFill>
                <a:srgbClr val="7C7C7C"/>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5"/>
        <p:cNvGrpSpPr/>
        <p:nvPr/>
      </p:nvGrpSpPr>
      <p:grpSpPr>
        <a:xfrm>
          <a:off x="0" y="0"/>
          <a:ext cx="0" cy="0"/>
          <a:chOff x="0" y="0"/>
          <a:chExt cx="0" cy="0"/>
        </a:xfrm>
      </p:grpSpPr>
      <p:sp>
        <p:nvSpPr>
          <p:cNvPr id="148" name="Google Shape;148;p27"/>
          <p:cNvSpPr txBox="1">
            <a:spLocks noGrp="1"/>
          </p:cNvSpPr>
          <p:nvPr>
            <p:ph type="body" idx="2"/>
          </p:nvPr>
        </p:nvSpPr>
        <p:spPr>
          <a:xfrm>
            <a:off x="4832401" y="1559816"/>
            <a:ext cx="3999900" cy="2986984"/>
          </a:xfrm>
          <a:prstGeom prst="rect">
            <a:avLst/>
          </a:prstGeom>
        </p:spPr>
        <p:txBody>
          <a:bodyPr spcFirstLastPara="1" wrap="square" lIns="91425" tIns="91425" rIns="91425" bIns="91425" anchor="t" anchorCtr="0">
            <a:normAutofit lnSpcReduction="10000"/>
          </a:bodyPr>
          <a:lstStyle/>
          <a:p>
            <a:pPr marL="0" indent="0">
              <a:lnSpc>
                <a:spcPct val="100000"/>
              </a:lnSpc>
              <a:buClr>
                <a:schemeClr val="bg2"/>
              </a:buClr>
              <a:buSzPct val="100000"/>
              <a:buNone/>
            </a:pPr>
            <a:r>
              <a:rPr lang="en-US" sz="1200" b="1" i="1" dirty="0">
                <a:solidFill>
                  <a:schemeClr val="bg2"/>
                </a:solidFill>
                <a:latin typeface="Roboto" panose="02000000000000000000" pitchFamily="2" charset="0"/>
                <a:ea typeface="Roboto" panose="02000000000000000000" pitchFamily="2" charset="0"/>
              </a:rPr>
              <a:t>Coast Redwood forest and understory plants in Redwood National Park, California</a:t>
            </a:r>
          </a:p>
          <a:p>
            <a:pPr marL="0" lvl="0" indent="0" algn="l" rtl="0">
              <a:lnSpc>
                <a:spcPct val="100000"/>
              </a:lnSpc>
              <a:spcBef>
                <a:spcPts val="0"/>
              </a:spcBef>
              <a:spcAft>
                <a:spcPts val="0"/>
              </a:spcAft>
              <a:buClr>
                <a:schemeClr val="bg2"/>
              </a:buClr>
              <a:buSzPct val="100000"/>
              <a:buNone/>
            </a:pPr>
            <a:endParaRPr lang="en" sz="1200" b="1" dirty="0">
              <a:solidFill>
                <a:schemeClr val="bg2"/>
              </a:solidFill>
              <a:latin typeface="Roboto" panose="02000000000000000000" pitchFamily="2" charset="0"/>
              <a:ea typeface="Roboto" panose="02000000000000000000" pitchFamily="2" charset="0"/>
            </a:endParaRPr>
          </a:p>
          <a:p>
            <a:pPr marL="0" lvl="0" indent="0" algn="l" rtl="0">
              <a:lnSpc>
                <a:spcPct val="100000"/>
              </a:lnSpc>
              <a:spcBef>
                <a:spcPts val="0"/>
              </a:spcBef>
              <a:spcAft>
                <a:spcPts val="0"/>
              </a:spcAft>
              <a:buClr>
                <a:schemeClr val="bg2"/>
              </a:buClr>
              <a:buSzPct val="100000"/>
              <a:buNone/>
            </a:pPr>
            <a:r>
              <a:rPr lang="en" sz="1200" b="1" dirty="0">
                <a:solidFill>
                  <a:schemeClr val="bg2"/>
                </a:solidFill>
                <a:latin typeface="Roboto" panose="02000000000000000000" pitchFamily="2" charset="0"/>
                <a:ea typeface="Roboto" panose="02000000000000000000" pitchFamily="2" charset="0"/>
              </a:rPr>
              <a:t>Environment:</a:t>
            </a:r>
            <a:endParaRPr sz="1200" b="1" dirty="0">
              <a:solidFill>
                <a:schemeClr val="bg2"/>
              </a:solidFill>
              <a:latin typeface="Roboto" panose="02000000000000000000" pitchFamily="2" charset="0"/>
              <a:ea typeface="Roboto" panose="02000000000000000000" pitchFamily="2" charset="0"/>
            </a:endParaRPr>
          </a:p>
          <a:p>
            <a:pPr marL="0" lvl="0" indent="0" algn="l" rtl="0">
              <a:lnSpc>
                <a:spcPct val="100000"/>
              </a:lnSpc>
              <a:spcBef>
                <a:spcPts val="1200"/>
              </a:spcBef>
              <a:spcAft>
                <a:spcPts val="0"/>
              </a:spcAft>
              <a:buClr>
                <a:schemeClr val="bg2"/>
              </a:buClr>
              <a:buSzPct val="100000"/>
              <a:buNone/>
            </a:pPr>
            <a:r>
              <a:rPr lang="en" sz="1200" dirty="0">
                <a:solidFill>
                  <a:schemeClr val="bg2"/>
                </a:solidFill>
                <a:latin typeface="Roboto" panose="02000000000000000000" pitchFamily="2" charset="0"/>
                <a:ea typeface="Roboto" panose="02000000000000000000" pitchFamily="2" charset="0"/>
              </a:rPr>
              <a:t>Coastal forests of Northern California</a:t>
            </a:r>
            <a:endParaRPr sz="1200" dirty="0">
              <a:solidFill>
                <a:schemeClr val="bg2"/>
              </a:solidFill>
              <a:latin typeface="Roboto" panose="02000000000000000000" pitchFamily="2" charset="0"/>
              <a:ea typeface="Roboto" panose="02000000000000000000" pitchFamily="2" charset="0"/>
            </a:endParaRPr>
          </a:p>
          <a:p>
            <a:pPr marL="0" lvl="0" indent="0" algn="l" rtl="0">
              <a:lnSpc>
                <a:spcPct val="100000"/>
              </a:lnSpc>
              <a:spcBef>
                <a:spcPts val="1200"/>
              </a:spcBef>
              <a:spcAft>
                <a:spcPts val="0"/>
              </a:spcAft>
              <a:buClr>
                <a:schemeClr val="bg2"/>
              </a:buClr>
              <a:buSzPct val="100000"/>
              <a:buNone/>
            </a:pPr>
            <a:r>
              <a:rPr lang="en" sz="1200" b="1" dirty="0">
                <a:solidFill>
                  <a:schemeClr val="bg2"/>
                </a:solidFill>
                <a:latin typeface="Roboto" panose="02000000000000000000" pitchFamily="2" charset="0"/>
                <a:ea typeface="Roboto" panose="02000000000000000000" pitchFamily="2" charset="0"/>
              </a:rPr>
              <a:t>Effects</a:t>
            </a:r>
            <a:endParaRPr lang="en-US" sz="1200" b="1" dirty="0">
              <a:solidFill>
                <a:schemeClr val="bg2"/>
              </a:solidFill>
              <a:latin typeface="Roboto" panose="02000000000000000000" pitchFamily="2" charset="0"/>
              <a:ea typeface="Roboto" panose="02000000000000000000" pitchFamily="2" charset="0"/>
            </a:endParaRPr>
          </a:p>
          <a:p>
            <a:pPr marL="457200" lvl="0" indent="-342900" algn="l" rtl="0">
              <a:lnSpc>
                <a:spcPct val="100000"/>
              </a:lnSpc>
              <a:spcBef>
                <a:spcPts val="1200"/>
              </a:spcBef>
              <a:spcAft>
                <a:spcPts val="0"/>
              </a:spcAft>
              <a:buClr>
                <a:srgbClr val="00B0F0"/>
              </a:buClr>
              <a:buSzPct val="100000"/>
              <a:buFont typeface="Arial" panose="020B0604020202020204" pitchFamily="34" charset="0"/>
              <a:buChar char="•"/>
            </a:pPr>
            <a:r>
              <a:rPr lang="en-US" sz="1200" dirty="0">
                <a:solidFill>
                  <a:schemeClr val="bg2"/>
                </a:solidFill>
                <a:latin typeface="Roboto" panose="02000000000000000000" pitchFamily="2" charset="0"/>
                <a:ea typeface="Roboto" panose="02000000000000000000" pitchFamily="2" charset="0"/>
              </a:rPr>
              <a:t>Coexist with various hardwoods that differ from coastal to inland side of forest</a:t>
            </a:r>
          </a:p>
          <a:p>
            <a:pPr marL="457200" lvl="0" indent="-342900" algn="l" rtl="0">
              <a:lnSpc>
                <a:spcPct val="100000"/>
              </a:lnSpc>
              <a:spcBef>
                <a:spcPts val="0"/>
              </a:spcBef>
              <a:spcAft>
                <a:spcPts val="0"/>
              </a:spcAft>
              <a:buClr>
                <a:srgbClr val="00B0F0"/>
              </a:buClr>
              <a:buSzPct val="100000"/>
              <a:buFont typeface="Arial" panose="020B0604020202020204" pitchFamily="34" charset="0"/>
              <a:buChar char="•"/>
            </a:pPr>
            <a:r>
              <a:rPr lang="en" sz="1200" dirty="0">
                <a:solidFill>
                  <a:schemeClr val="bg2"/>
                </a:solidFill>
                <a:latin typeface="Roboto" panose="02000000000000000000" pitchFamily="2" charset="0"/>
                <a:ea typeface="Roboto" panose="02000000000000000000" pitchFamily="2" charset="0"/>
              </a:rPr>
              <a:t>Provide habitat for many mammals, birds, insects, and other organisms</a:t>
            </a:r>
          </a:p>
          <a:p>
            <a:pPr marL="457200" lvl="0" indent="-342900" algn="l" rtl="0">
              <a:lnSpc>
                <a:spcPct val="100000"/>
              </a:lnSpc>
              <a:spcBef>
                <a:spcPts val="0"/>
              </a:spcBef>
              <a:spcAft>
                <a:spcPts val="0"/>
              </a:spcAft>
              <a:buClr>
                <a:schemeClr val="bg2"/>
              </a:buClr>
              <a:buSzPct val="100000"/>
              <a:buFont typeface="Arial" panose="020B0604020202020204" pitchFamily="34" charset="0"/>
              <a:buChar char="•"/>
            </a:pPr>
            <a:endParaRPr lang="en" sz="1200"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US" sz="650" i="1" dirty="0">
                <a:solidFill>
                  <a:schemeClr val="bg2"/>
                </a:solidFill>
                <a:latin typeface="Roboto" panose="02000000000000000000" pitchFamily="2" charset="0"/>
                <a:ea typeface="Roboto" panose="02000000000000000000" pitchFamily="2" charset="0"/>
              </a:rPr>
              <a:t>Image from: </a:t>
            </a:r>
            <a:r>
              <a:rPr lang="en-US" sz="650" i="1" u="sng" dirty="0">
                <a:solidFill>
                  <a:schemeClr val="bg2"/>
                </a:solidFill>
                <a:latin typeface="Roboto" panose="02000000000000000000" pitchFamily="2" charset="0"/>
                <a:ea typeface="Roboto" panose="02000000000000000000" pitchFamily="2" charset="0"/>
                <a:hlinkClick r:id="rId4">
                  <a:extLst>
                    <a:ext uri="{A12FA001-AC4F-418D-AE19-62706E023703}">
                      <ahyp:hlinkClr xmlns="" xmlns:ahyp="http://schemas.microsoft.com/office/drawing/2018/hyperlinkcolor" val="tx"/>
                    </a:ext>
                  </a:extLst>
                </a:hlinkClick>
              </a:rPr>
              <a:t>https://commons.wikimedia.org/wiki/File:Redwood_National_Park,_fog_in_the_forest.jpg</a:t>
            </a:r>
            <a:r>
              <a:rPr lang="en-US" sz="650" i="1" dirty="0">
                <a:solidFill>
                  <a:schemeClr val="bg2"/>
                </a:solidFill>
                <a:latin typeface="Roboto" panose="02000000000000000000" pitchFamily="2" charset="0"/>
                <a:ea typeface="Roboto" panose="02000000000000000000" pitchFamily="2" charset="0"/>
              </a:rPr>
              <a:t> </a:t>
            </a:r>
          </a:p>
          <a:p>
            <a:pPr marL="0" lvl="0" indent="0" algn="l" rtl="0">
              <a:spcBef>
                <a:spcPts val="0"/>
              </a:spcBef>
              <a:spcAft>
                <a:spcPts val="0"/>
              </a:spcAft>
              <a:buNone/>
            </a:pPr>
            <a:r>
              <a:rPr lang="en-US" sz="650" i="1" dirty="0">
                <a:solidFill>
                  <a:schemeClr val="bg2"/>
                </a:solidFill>
                <a:latin typeface="Roboto" panose="02000000000000000000" pitchFamily="2" charset="0"/>
                <a:ea typeface="Roboto" panose="02000000000000000000" pitchFamily="2" charset="0"/>
              </a:rPr>
              <a:t>Information from: </a:t>
            </a:r>
            <a:r>
              <a:rPr lang="en-US" sz="650" i="1" u="sng" dirty="0">
                <a:solidFill>
                  <a:schemeClr val="bg2"/>
                </a:solidFill>
                <a:latin typeface="Roboto" panose="02000000000000000000" pitchFamily="2" charset="0"/>
                <a:ea typeface="Roboto" panose="02000000000000000000" pitchFamily="2" charset="0"/>
                <a:hlinkClick r:id="rId5">
                  <a:extLst>
                    <a:ext uri="{A12FA001-AC4F-418D-AE19-62706E023703}">
                      <ahyp:hlinkClr xmlns="" xmlns:ahyp="http://schemas.microsoft.com/office/drawing/2018/hyperlinkcolor" val="tx"/>
                    </a:ext>
                  </a:extLst>
                </a:hlinkClick>
              </a:rPr>
              <a:t>https://esajournals.onlinelibrary.wiley.com/doi/epdf/10.1890/1540-9295%282005%29003%5B0479%3ALOFSCF%5D2.0.CO%3B2</a:t>
            </a:r>
            <a:endParaRPr lang="en-US" sz="650" i="1" dirty="0">
              <a:solidFill>
                <a:schemeClr val="bg2"/>
              </a:solidFill>
              <a:latin typeface="Roboto" panose="02000000000000000000" pitchFamily="2" charset="0"/>
              <a:ea typeface="Roboto" panose="02000000000000000000" pitchFamily="2" charset="0"/>
            </a:endParaRPr>
          </a:p>
        </p:txBody>
      </p:sp>
      <p:pic>
        <p:nvPicPr>
          <p:cNvPr id="149" name="Google Shape;149;p27" descr="Coast Redwood forest and understory plants in Redwood National Park, California"/>
          <p:cNvPicPr preferRelativeResize="0"/>
          <p:nvPr/>
        </p:nvPicPr>
        <p:blipFill>
          <a:blip r:embed="rId6">
            <a:alphaModFix/>
          </a:blip>
          <a:stretch>
            <a:fillRect/>
          </a:stretch>
        </p:blipFill>
        <p:spPr>
          <a:xfrm>
            <a:off x="311699" y="1390616"/>
            <a:ext cx="4318655" cy="3238984"/>
          </a:xfrm>
          <a:prstGeom prst="rect">
            <a:avLst/>
          </a:prstGeom>
          <a:noFill/>
          <a:ln>
            <a:noFill/>
          </a:ln>
        </p:spPr>
      </p:pic>
      <p:sp>
        <p:nvSpPr>
          <p:cNvPr id="8" name="Google Shape;25;p2">
            <a:extLst>
              <a:ext uri="{FF2B5EF4-FFF2-40B4-BE49-F238E27FC236}">
                <a16:creationId xmlns:a16="http://schemas.microsoft.com/office/drawing/2014/main" id="{BF8C59FF-47C6-4594-B2BC-C29FF5CCAC50}"/>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Laying the Foundation: Redwoods</a:t>
            </a:r>
            <a:endParaRPr sz="2200" b="0" i="1" u="none" strike="noStrike" cap="none" dirty="0">
              <a:solidFill>
                <a:srgbClr val="7C7C7C"/>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3"/>
        <p:cNvGrpSpPr/>
        <p:nvPr/>
      </p:nvGrpSpPr>
      <p:grpSpPr>
        <a:xfrm>
          <a:off x="0" y="0"/>
          <a:ext cx="0" cy="0"/>
          <a:chOff x="0" y="0"/>
          <a:chExt cx="0" cy="0"/>
        </a:xfrm>
      </p:grpSpPr>
      <p:sp>
        <p:nvSpPr>
          <p:cNvPr id="156" name="Google Shape;156;p28"/>
          <p:cNvSpPr txBox="1">
            <a:spLocks noGrp="1"/>
          </p:cNvSpPr>
          <p:nvPr>
            <p:ph type="body" idx="2"/>
          </p:nvPr>
        </p:nvSpPr>
        <p:spPr>
          <a:xfrm>
            <a:off x="4778400" y="1373650"/>
            <a:ext cx="3750000" cy="3721200"/>
          </a:xfrm>
          <a:prstGeom prst="rect">
            <a:avLst/>
          </a:prstGeom>
        </p:spPr>
        <p:txBody>
          <a:bodyPr spcFirstLastPara="1" wrap="square" lIns="91425" tIns="91425" rIns="91425" bIns="91425" anchor="t" anchorCtr="0">
            <a:normAutofit/>
          </a:bodyPr>
          <a:lstStyle/>
          <a:p>
            <a:pPr marL="0" indent="0">
              <a:buNone/>
            </a:pPr>
            <a:r>
              <a:rPr lang="en-US" sz="1200" b="1" i="1" dirty="0">
                <a:solidFill>
                  <a:schemeClr val="bg2"/>
                </a:solidFill>
                <a:latin typeface="Roboto" panose="02000000000000000000" pitchFamily="2" charset="0"/>
                <a:ea typeface="Roboto" panose="02000000000000000000" pitchFamily="2" charset="0"/>
              </a:rPr>
              <a:t>Cluster of bald cypress trees in Trap Pond State Park near Laurel, Delaware</a:t>
            </a:r>
          </a:p>
          <a:p>
            <a:pPr marL="171450" lvl="0" indent="-171450" algn="l" rtl="0">
              <a:spcBef>
                <a:spcPts val="0"/>
              </a:spcBef>
              <a:spcAft>
                <a:spcPts val="0"/>
              </a:spcAft>
              <a:buFont typeface="Arial" panose="020B0604020202020204" pitchFamily="34" charset="0"/>
              <a:buChar char="•"/>
            </a:pPr>
            <a:endParaRPr lang="en" sz="1200" b="1"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1200" b="1" dirty="0">
                <a:solidFill>
                  <a:schemeClr val="bg2"/>
                </a:solidFill>
                <a:latin typeface="Roboto" panose="02000000000000000000" pitchFamily="2" charset="0"/>
                <a:ea typeface="Roboto" panose="02000000000000000000" pitchFamily="2" charset="0"/>
              </a:rPr>
              <a:t>Environment:</a:t>
            </a:r>
            <a:endParaRPr sz="1200" b="1" dirty="0">
              <a:solidFill>
                <a:schemeClr val="bg2"/>
              </a:solidFill>
              <a:latin typeface="Roboto" panose="02000000000000000000" pitchFamily="2" charset="0"/>
              <a:ea typeface="Roboto" panose="02000000000000000000" pitchFamily="2" charset="0"/>
            </a:endParaRPr>
          </a:p>
          <a:p>
            <a:pPr marL="0" lvl="0" indent="0" algn="l" rtl="0">
              <a:spcBef>
                <a:spcPts val="1200"/>
              </a:spcBef>
              <a:spcAft>
                <a:spcPts val="0"/>
              </a:spcAft>
              <a:buNone/>
            </a:pPr>
            <a:r>
              <a:rPr lang="en" sz="1200" dirty="0">
                <a:solidFill>
                  <a:schemeClr val="bg2"/>
                </a:solidFill>
                <a:latin typeface="Roboto" panose="02000000000000000000" pitchFamily="2" charset="0"/>
                <a:ea typeface="Roboto" panose="02000000000000000000" pitchFamily="2" charset="0"/>
              </a:rPr>
              <a:t>Found in deepwater swamps of southeastern North America</a:t>
            </a:r>
            <a:endParaRPr sz="1200" dirty="0">
              <a:solidFill>
                <a:schemeClr val="bg2"/>
              </a:solidFill>
              <a:latin typeface="Roboto" panose="02000000000000000000" pitchFamily="2" charset="0"/>
              <a:ea typeface="Roboto" panose="02000000000000000000" pitchFamily="2" charset="0"/>
            </a:endParaRPr>
          </a:p>
          <a:p>
            <a:pPr marL="0" lvl="0" indent="0" algn="l" rtl="0">
              <a:spcBef>
                <a:spcPts val="1200"/>
              </a:spcBef>
              <a:spcAft>
                <a:spcPts val="0"/>
              </a:spcAft>
              <a:buNone/>
            </a:pPr>
            <a:r>
              <a:rPr lang="en" sz="1200" b="1" dirty="0">
                <a:solidFill>
                  <a:schemeClr val="bg2"/>
                </a:solidFill>
                <a:latin typeface="Roboto" panose="02000000000000000000" pitchFamily="2" charset="0"/>
                <a:ea typeface="Roboto" panose="02000000000000000000" pitchFamily="2" charset="0"/>
              </a:rPr>
              <a:t>Effects:</a:t>
            </a:r>
            <a:endParaRPr sz="1200" b="1" dirty="0">
              <a:solidFill>
                <a:schemeClr val="bg2"/>
              </a:solidFill>
              <a:latin typeface="Roboto" panose="02000000000000000000" pitchFamily="2" charset="0"/>
              <a:ea typeface="Roboto" panose="02000000000000000000" pitchFamily="2" charset="0"/>
            </a:endParaRPr>
          </a:p>
          <a:p>
            <a:pPr marL="457200" lvl="0" indent="-342900" algn="l" rtl="0">
              <a:spcBef>
                <a:spcPts val="1200"/>
              </a:spcBef>
              <a:spcAft>
                <a:spcPts val="0"/>
              </a:spcAft>
              <a:buClr>
                <a:srgbClr val="00B0F0"/>
              </a:buClr>
              <a:buSzPct val="100000"/>
              <a:buFont typeface="Arial" panose="020B0604020202020204" pitchFamily="34" charset="0"/>
              <a:buChar char="•"/>
            </a:pPr>
            <a:r>
              <a:rPr lang="en" sz="1200" dirty="0">
                <a:solidFill>
                  <a:schemeClr val="bg2"/>
                </a:solidFill>
                <a:latin typeface="Roboto" panose="02000000000000000000" pitchFamily="2" charset="0"/>
                <a:ea typeface="Roboto" panose="02000000000000000000" pitchFamily="2" charset="0"/>
              </a:rPr>
              <a:t>Regulate the water table level and flow of sediment and nutrients </a:t>
            </a:r>
            <a:endParaRPr sz="1200" dirty="0">
              <a:solidFill>
                <a:schemeClr val="bg2"/>
              </a:solidFill>
              <a:latin typeface="Roboto" panose="02000000000000000000" pitchFamily="2" charset="0"/>
              <a:ea typeface="Roboto" panose="02000000000000000000" pitchFamily="2" charset="0"/>
            </a:endParaRPr>
          </a:p>
          <a:p>
            <a:pPr marL="457200" lvl="0" indent="-342900" algn="l" rtl="0">
              <a:spcBef>
                <a:spcPts val="0"/>
              </a:spcBef>
              <a:spcAft>
                <a:spcPts val="0"/>
              </a:spcAft>
              <a:buClr>
                <a:srgbClr val="00B0F0"/>
              </a:buClr>
              <a:buSzPct val="100000"/>
              <a:buFont typeface="Arial" panose="020B0604020202020204" pitchFamily="34" charset="0"/>
              <a:buChar char="•"/>
            </a:pPr>
            <a:r>
              <a:rPr lang="en" sz="1200" dirty="0">
                <a:solidFill>
                  <a:schemeClr val="bg2"/>
                </a:solidFill>
                <a:latin typeface="Roboto" panose="02000000000000000000" pitchFamily="2" charset="0"/>
                <a:ea typeface="Roboto" panose="02000000000000000000" pitchFamily="2" charset="0"/>
              </a:rPr>
              <a:t>Control structure and composition of associated plant and animal communities</a:t>
            </a:r>
          </a:p>
          <a:p>
            <a:pPr marL="457200" lvl="0" indent="-342900" algn="l" rtl="0">
              <a:spcBef>
                <a:spcPts val="0"/>
              </a:spcBef>
              <a:spcAft>
                <a:spcPts val="0"/>
              </a:spcAft>
              <a:buClr>
                <a:schemeClr val="dk1"/>
              </a:buClr>
              <a:buSzPct val="100000"/>
              <a:buFont typeface="Arial" panose="020B0604020202020204" pitchFamily="34" charset="0"/>
              <a:buChar char="•"/>
            </a:pPr>
            <a:endParaRPr lang="en" sz="1200" dirty="0">
              <a:solidFill>
                <a:schemeClr val="bg2"/>
              </a:solidFill>
              <a:latin typeface="Roboto" panose="02000000000000000000" pitchFamily="2" charset="0"/>
              <a:ea typeface="Roboto" panose="02000000000000000000" pitchFamily="2" charset="0"/>
            </a:endParaRPr>
          </a:p>
          <a:p>
            <a:pPr marL="114300" lvl="0" indent="0" algn="l" rtl="0">
              <a:spcBef>
                <a:spcPts val="0"/>
              </a:spcBef>
              <a:spcAft>
                <a:spcPts val="0"/>
              </a:spcAft>
              <a:buClr>
                <a:schemeClr val="dk1"/>
              </a:buClr>
              <a:buSzPct val="100000"/>
              <a:buNone/>
            </a:pPr>
            <a:r>
              <a:rPr lang="en-US" sz="650" i="1" dirty="0">
                <a:solidFill>
                  <a:schemeClr val="bg2"/>
                </a:solidFill>
                <a:latin typeface="Roboto" panose="02000000000000000000" pitchFamily="2" charset="0"/>
                <a:ea typeface="Roboto" panose="02000000000000000000" pitchFamily="2" charset="0"/>
              </a:rPr>
              <a:t>Image from: </a:t>
            </a:r>
            <a:r>
              <a:rPr lang="en-US" sz="650" i="1" u="sng" dirty="0">
                <a:solidFill>
                  <a:schemeClr val="bg2"/>
                </a:solidFill>
                <a:latin typeface="Roboto" panose="02000000000000000000" pitchFamily="2" charset="0"/>
                <a:ea typeface="Roboto" panose="02000000000000000000" pitchFamily="2" charset="0"/>
              </a:rPr>
              <a:t>https://commons.wikimedia.org/wiki/File:Bald_Cypress.JPG</a:t>
            </a:r>
          </a:p>
          <a:p>
            <a:pPr marL="114300" lvl="0" indent="0" algn="l" rtl="0">
              <a:spcBef>
                <a:spcPts val="0"/>
              </a:spcBef>
              <a:spcAft>
                <a:spcPts val="0"/>
              </a:spcAft>
              <a:buClr>
                <a:schemeClr val="dk1"/>
              </a:buClr>
              <a:buSzPct val="100000"/>
              <a:buNone/>
            </a:pPr>
            <a:r>
              <a:rPr lang="en-US" sz="650" i="1" u="sng" dirty="0">
                <a:solidFill>
                  <a:schemeClr val="bg2"/>
                </a:solidFill>
                <a:latin typeface="Roboto" panose="02000000000000000000" pitchFamily="2" charset="0"/>
                <a:ea typeface="Roboto" panose="02000000000000000000" pitchFamily="2" charset="0"/>
              </a:rPr>
              <a:t>Information from: https://esajournals.onlinelibrary.wiley.com/doi/epdf/10.1890/1540-9295%282005%29003%5B0479%3ALOFSCF%5D2.0.CO%3B2</a:t>
            </a:r>
          </a:p>
          <a:p>
            <a:pPr marL="457200" lvl="0" indent="-342900" algn="l" rtl="0">
              <a:spcBef>
                <a:spcPts val="0"/>
              </a:spcBef>
              <a:spcAft>
                <a:spcPts val="0"/>
              </a:spcAft>
              <a:buClr>
                <a:schemeClr val="dk1"/>
              </a:buClr>
              <a:buSzPct val="100000"/>
              <a:buFont typeface="Arial" panose="020B0604020202020204" pitchFamily="34" charset="0"/>
              <a:buChar char="•"/>
            </a:pPr>
            <a:endParaRPr lang="en-US" sz="1200" dirty="0">
              <a:solidFill>
                <a:schemeClr val="bg2"/>
              </a:solidFill>
              <a:latin typeface="Roboto" panose="02000000000000000000" pitchFamily="2" charset="0"/>
              <a:ea typeface="Roboto" panose="02000000000000000000" pitchFamily="2" charset="0"/>
            </a:endParaRPr>
          </a:p>
          <a:p>
            <a:pPr marL="457200" lvl="0" indent="-342900" algn="l" rtl="0">
              <a:spcBef>
                <a:spcPts val="0"/>
              </a:spcBef>
              <a:spcAft>
                <a:spcPts val="0"/>
              </a:spcAft>
              <a:buClr>
                <a:schemeClr val="dk1"/>
              </a:buClr>
              <a:buSzPct val="100000"/>
              <a:buFont typeface="Arial" panose="020B0604020202020204" pitchFamily="34" charset="0"/>
              <a:buChar char="•"/>
            </a:pPr>
            <a:endParaRPr sz="1200" dirty="0">
              <a:solidFill>
                <a:schemeClr val="bg2"/>
              </a:solidFill>
              <a:latin typeface="Roboto" panose="02000000000000000000" pitchFamily="2" charset="0"/>
              <a:ea typeface="Roboto" panose="02000000000000000000" pitchFamily="2" charset="0"/>
            </a:endParaRPr>
          </a:p>
        </p:txBody>
      </p:sp>
      <p:pic>
        <p:nvPicPr>
          <p:cNvPr id="157" name="Google Shape;157;p28" descr="Cluster of bald cypress trees in Trap Pond State Park near Laurel, Delaware"/>
          <p:cNvPicPr preferRelativeResize="0"/>
          <p:nvPr/>
        </p:nvPicPr>
        <p:blipFill>
          <a:blip r:embed="rId4">
            <a:alphaModFix/>
          </a:blip>
          <a:stretch>
            <a:fillRect/>
          </a:stretch>
        </p:blipFill>
        <p:spPr>
          <a:xfrm>
            <a:off x="311700" y="1373650"/>
            <a:ext cx="4260300" cy="3195225"/>
          </a:xfrm>
          <a:prstGeom prst="rect">
            <a:avLst/>
          </a:prstGeom>
          <a:noFill/>
          <a:ln>
            <a:noFill/>
          </a:ln>
        </p:spPr>
      </p:pic>
      <p:sp>
        <p:nvSpPr>
          <p:cNvPr id="8" name="Google Shape;25;p2">
            <a:extLst>
              <a:ext uri="{FF2B5EF4-FFF2-40B4-BE49-F238E27FC236}">
                <a16:creationId xmlns:a16="http://schemas.microsoft.com/office/drawing/2014/main" id="{5A20B4C9-6F48-4932-B49F-5B7114F1776F}"/>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Laying the Foundation: Bald Cypress</a:t>
            </a:r>
            <a:endParaRPr sz="2200" b="0" i="1" u="none" strike="noStrike" cap="none" dirty="0">
              <a:solidFill>
                <a:srgbClr val="7C7C7C"/>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1"/>
        <p:cNvGrpSpPr/>
        <p:nvPr/>
      </p:nvGrpSpPr>
      <p:grpSpPr>
        <a:xfrm>
          <a:off x="0" y="0"/>
          <a:ext cx="0" cy="0"/>
          <a:chOff x="0" y="0"/>
          <a:chExt cx="0" cy="0"/>
        </a:xfrm>
      </p:grpSpPr>
      <p:sp>
        <p:nvSpPr>
          <p:cNvPr id="164" name="Google Shape;164;p29"/>
          <p:cNvSpPr txBox="1">
            <a:spLocks noGrp="1"/>
          </p:cNvSpPr>
          <p:nvPr>
            <p:ph type="body" idx="2"/>
          </p:nvPr>
        </p:nvSpPr>
        <p:spPr>
          <a:xfrm>
            <a:off x="4788000" y="1429199"/>
            <a:ext cx="4233600" cy="3139675"/>
          </a:xfrm>
          <a:prstGeom prst="rect">
            <a:avLst/>
          </a:prstGeom>
        </p:spPr>
        <p:txBody>
          <a:bodyPr spcFirstLastPara="1" wrap="square" lIns="91425" tIns="91425" rIns="91425" bIns="91425" anchor="t" anchorCtr="0">
            <a:noAutofit/>
          </a:bodyPr>
          <a:lstStyle/>
          <a:p>
            <a:pPr marL="0" indent="0">
              <a:buNone/>
            </a:pPr>
            <a:r>
              <a:rPr lang="en-US" sz="1200" b="1" dirty="0">
                <a:solidFill>
                  <a:schemeClr val="bg2"/>
                </a:solidFill>
                <a:latin typeface="Roboto" panose="02000000000000000000" pitchFamily="2" charset="0"/>
                <a:ea typeface="Roboto" panose="02000000000000000000" pitchFamily="2" charset="0"/>
              </a:rPr>
              <a:t>Mangroves and roots in Biscayne National Park in Florida</a:t>
            </a:r>
          </a:p>
          <a:p>
            <a:pPr marL="0" lvl="0" indent="0" algn="l" rtl="0">
              <a:spcBef>
                <a:spcPts val="0"/>
              </a:spcBef>
              <a:spcAft>
                <a:spcPts val="0"/>
              </a:spcAft>
              <a:buNone/>
            </a:pPr>
            <a:endParaRPr lang="en" sz="1200" b="1"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1200" b="1" dirty="0">
                <a:solidFill>
                  <a:schemeClr val="bg2"/>
                </a:solidFill>
                <a:latin typeface="Roboto" panose="02000000000000000000" pitchFamily="2" charset="0"/>
                <a:ea typeface="Roboto" panose="02000000000000000000" pitchFamily="2" charset="0"/>
              </a:rPr>
              <a:t>Environment:</a:t>
            </a:r>
            <a:endParaRPr sz="1200" b="1" dirty="0">
              <a:solidFill>
                <a:schemeClr val="bg2"/>
              </a:solidFill>
              <a:latin typeface="Roboto" panose="02000000000000000000" pitchFamily="2" charset="0"/>
              <a:ea typeface="Roboto" panose="02000000000000000000" pitchFamily="2" charset="0"/>
            </a:endParaRPr>
          </a:p>
          <a:p>
            <a:pPr marL="0" lvl="0" indent="0" algn="l" rtl="0">
              <a:spcBef>
                <a:spcPts val="1200"/>
              </a:spcBef>
              <a:spcAft>
                <a:spcPts val="0"/>
              </a:spcAft>
              <a:buNone/>
            </a:pPr>
            <a:r>
              <a:rPr lang="en" sz="1200" dirty="0">
                <a:solidFill>
                  <a:schemeClr val="bg2"/>
                </a:solidFill>
                <a:latin typeface="Roboto" panose="02000000000000000000" pitchFamily="2" charset="0"/>
                <a:ea typeface="Roboto" panose="02000000000000000000" pitchFamily="2" charset="0"/>
              </a:rPr>
              <a:t>Estuarine and coastal forests throughout the tropics</a:t>
            </a:r>
            <a:endParaRPr sz="1200" dirty="0">
              <a:solidFill>
                <a:schemeClr val="bg2"/>
              </a:solidFill>
              <a:latin typeface="Roboto" panose="02000000000000000000" pitchFamily="2" charset="0"/>
              <a:ea typeface="Roboto" panose="02000000000000000000" pitchFamily="2" charset="0"/>
            </a:endParaRPr>
          </a:p>
          <a:p>
            <a:pPr marL="0" lvl="0" indent="0" algn="l" rtl="0">
              <a:spcBef>
                <a:spcPts val="1200"/>
              </a:spcBef>
              <a:spcAft>
                <a:spcPts val="0"/>
              </a:spcAft>
              <a:buNone/>
            </a:pPr>
            <a:r>
              <a:rPr lang="en" sz="1200" b="1" dirty="0">
                <a:solidFill>
                  <a:schemeClr val="bg2"/>
                </a:solidFill>
                <a:latin typeface="Roboto" panose="02000000000000000000" pitchFamily="2" charset="0"/>
                <a:ea typeface="Roboto" panose="02000000000000000000" pitchFamily="2" charset="0"/>
              </a:rPr>
              <a:t>Effects:</a:t>
            </a:r>
            <a:endParaRPr sz="1200" b="1" dirty="0">
              <a:solidFill>
                <a:schemeClr val="bg2"/>
              </a:solidFill>
              <a:latin typeface="Roboto" panose="02000000000000000000" pitchFamily="2" charset="0"/>
              <a:ea typeface="Roboto" panose="02000000000000000000" pitchFamily="2" charset="0"/>
            </a:endParaRPr>
          </a:p>
          <a:p>
            <a:pPr marL="457200" lvl="0" indent="-342900" algn="l" rtl="0">
              <a:spcBef>
                <a:spcPts val="1200"/>
              </a:spcBef>
              <a:spcAft>
                <a:spcPts val="0"/>
              </a:spcAft>
              <a:buClr>
                <a:srgbClr val="00B0F0"/>
              </a:buClr>
              <a:buSzPct val="100000"/>
              <a:buFont typeface="Arial" panose="020B0604020202020204" pitchFamily="34" charset="0"/>
              <a:buChar char="•"/>
            </a:pPr>
            <a:r>
              <a:rPr lang="en" sz="1200" dirty="0">
                <a:solidFill>
                  <a:schemeClr val="bg2"/>
                </a:solidFill>
                <a:latin typeface="Roboto" panose="02000000000000000000" pitchFamily="2" charset="0"/>
                <a:ea typeface="Roboto" panose="02000000000000000000" pitchFamily="2" charset="0"/>
              </a:rPr>
              <a:t>Extremely high net primary productivity</a:t>
            </a:r>
            <a:endParaRPr sz="1200" dirty="0">
              <a:solidFill>
                <a:schemeClr val="bg2"/>
              </a:solidFill>
              <a:latin typeface="Roboto" panose="02000000000000000000" pitchFamily="2" charset="0"/>
              <a:ea typeface="Roboto" panose="02000000000000000000" pitchFamily="2" charset="0"/>
            </a:endParaRPr>
          </a:p>
          <a:p>
            <a:pPr marL="457200" lvl="0" indent="-342900" algn="l" rtl="0">
              <a:spcBef>
                <a:spcPts val="0"/>
              </a:spcBef>
              <a:spcAft>
                <a:spcPts val="0"/>
              </a:spcAft>
              <a:buClr>
                <a:srgbClr val="00B0F0"/>
              </a:buClr>
              <a:buSzPct val="100000"/>
              <a:buFont typeface="Arial" panose="020B0604020202020204" pitchFamily="34" charset="0"/>
              <a:buChar char="•"/>
            </a:pPr>
            <a:r>
              <a:rPr lang="en" sz="1200" dirty="0">
                <a:solidFill>
                  <a:schemeClr val="bg2"/>
                </a:solidFill>
                <a:latin typeface="Roboto" panose="02000000000000000000" pitchFamily="2" charset="0"/>
                <a:ea typeface="Roboto" panose="02000000000000000000" pitchFamily="2" charset="0"/>
              </a:rPr>
              <a:t>Slow movement of tidal waters stabilize shoreline</a:t>
            </a:r>
            <a:endParaRPr sz="1200" dirty="0">
              <a:solidFill>
                <a:schemeClr val="bg2"/>
              </a:solidFill>
              <a:latin typeface="Roboto" panose="02000000000000000000" pitchFamily="2" charset="0"/>
              <a:ea typeface="Roboto" panose="02000000000000000000" pitchFamily="2" charset="0"/>
            </a:endParaRPr>
          </a:p>
          <a:p>
            <a:pPr marL="457200" lvl="0" indent="-342900" algn="l" rtl="0">
              <a:spcBef>
                <a:spcPts val="0"/>
              </a:spcBef>
              <a:spcAft>
                <a:spcPts val="0"/>
              </a:spcAft>
              <a:buClr>
                <a:srgbClr val="00B0F0"/>
              </a:buClr>
              <a:buSzPct val="100000"/>
              <a:buFont typeface="Arial" panose="020B0604020202020204" pitchFamily="34" charset="0"/>
              <a:buChar char="•"/>
            </a:pPr>
            <a:r>
              <a:rPr lang="en" sz="1200" dirty="0">
                <a:solidFill>
                  <a:schemeClr val="bg2"/>
                </a:solidFill>
                <a:latin typeface="Roboto" panose="02000000000000000000" pitchFamily="2" charset="0"/>
                <a:ea typeface="Roboto" panose="02000000000000000000" pitchFamily="2" charset="0"/>
              </a:rPr>
              <a:t>Provides habitat for fish and other species</a:t>
            </a:r>
          </a:p>
          <a:p>
            <a:pPr marL="114300" lvl="0" indent="0" algn="l" rtl="0">
              <a:spcBef>
                <a:spcPts val="0"/>
              </a:spcBef>
              <a:spcAft>
                <a:spcPts val="0"/>
              </a:spcAft>
              <a:buClr>
                <a:schemeClr val="dk1"/>
              </a:buClr>
              <a:buSzPct val="100000"/>
              <a:buNone/>
            </a:pPr>
            <a:endParaRPr lang="en" sz="1200" dirty="0">
              <a:solidFill>
                <a:schemeClr val="bg2"/>
              </a:solidFill>
              <a:latin typeface="Roboto" panose="02000000000000000000" pitchFamily="2" charset="0"/>
              <a:ea typeface="Roboto" panose="02000000000000000000" pitchFamily="2" charset="0"/>
            </a:endParaRPr>
          </a:p>
          <a:p>
            <a:pPr marL="114300" lvl="0" indent="0" algn="l" rtl="0">
              <a:spcBef>
                <a:spcPts val="0"/>
              </a:spcBef>
              <a:spcAft>
                <a:spcPts val="0"/>
              </a:spcAft>
              <a:buClr>
                <a:schemeClr val="dk1"/>
              </a:buClr>
              <a:buSzPts val="1800"/>
              <a:buNone/>
            </a:pPr>
            <a:r>
              <a:rPr lang="en-US" sz="650" i="1" dirty="0">
                <a:solidFill>
                  <a:schemeClr val="bg2"/>
                </a:solidFill>
                <a:latin typeface="Roboto" panose="02000000000000000000" pitchFamily="2" charset="0"/>
                <a:ea typeface="Roboto" panose="02000000000000000000" pitchFamily="2" charset="0"/>
              </a:rPr>
              <a:t>Image from: </a:t>
            </a:r>
            <a:r>
              <a:rPr lang="en-US" sz="650" i="1" u="sng" dirty="0">
                <a:solidFill>
                  <a:schemeClr val="bg2"/>
                </a:solidFill>
                <a:latin typeface="Roboto" panose="02000000000000000000" pitchFamily="2" charset="0"/>
                <a:ea typeface="Roboto" panose="02000000000000000000" pitchFamily="2" charset="0"/>
              </a:rPr>
              <a:t>https://commons.wikimedia.org/wiki/File:Gfp-florida-biscayne-national-park-mangroves.jpg </a:t>
            </a:r>
          </a:p>
          <a:p>
            <a:pPr marL="114300" lvl="0" indent="0" algn="l" rtl="0">
              <a:spcBef>
                <a:spcPts val="0"/>
              </a:spcBef>
              <a:spcAft>
                <a:spcPts val="0"/>
              </a:spcAft>
              <a:buClr>
                <a:schemeClr val="dk1"/>
              </a:buClr>
              <a:buSzPts val="1800"/>
              <a:buNone/>
            </a:pPr>
            <a:r>
              <a:rPr lang="en-US" sz="650" i="1" dirty="0">
                <a:solidFill>
                  <a:schemeClr val="bg2"/>
                </a:solidFill>
                <a:latin typeface="Roboto" panose="02000000000000000000" pitchFamily="2" charset="0"/>
                <a:ea typeface="Roboto" panose="02000000000000000000" pitchFamily="2" charset="0"/>
              </a:rPr>
              <a:t>Information from: </a:t>
            </a:r>
            <a:r>
              <a:rPr lang="en-US" sz="650" i="1" u="sng" dirty="0">
                <a:solidFill>
                  <a:schemeClr val="bg2"/>
                </a:solidFill>
                <a:latin typeface="Roboto" panose="02000000000000000000" pitchFamily="2" charset="0"/>
                <a:ea typeface="Roboto" panose="02000000000000000000" pitchFamily="2" charset="0"/>
              </a:rPr>
              <a:t>https://esajournals.onlinelibrary.wiley.com/doi/epdf/10.1890/1540-9295%282005%29003%5B0479%3ALOFSCF%5D2.0.CO%3B2 and https://oceanservice.noaa.gov/facts/mangroves.html</a:t>
            </a:r>
          </a:p>
          <a:p>
            <a:pPr marL="457200" lvl="0" indent="-342900" algn="l" rtl="0">
              <a:spcBef>
                <a:spcPts val="0"/>
              </a:spcBef>
              <a:spcAft>
                <a:spcPts val="0"/>
              </a:spcAft>
              <a:buClr>
                <a:schemeClr val="dk1"/>
              </a:buClr>
              <a:buSzPts val="1800"/>
              <a:buChar char="●"/>
            </a:pPr>
            <a:endParaRPr lang="en-US" sz="1200" dirty="0">
              <a:solidFill>
                <a:schemeClr val="bg2"/>
              </a:solidFill>
              <a:latin typeface="Roboto" panose="02000000000000000000" pitchFamily="2" charset="0"/>
              <a:ea typeface="Roboto" panose="02000000000000000000" pitchFamily="2" charset="0"/>
            </a:endParaRPr>
          </a:p>
          <a:p>
            <a:pPr marL="457200" lvl="0" indent="-342900" algn="l" rtl="0">
              <a:spcBef>
                <a:spcPts val="0"/>
              </a:spcBef>
              <a:spcAft>
                <a:spcPts val="0"/>
              </a:spcAft>
              <a:buClr>
                <a:schemeClr val="dk1"/>
              </a:buClr>
              <a:buSzPts val="1800"/>
              <a:buChar char="●"/>
            </a:pPr>
            <a:endParaRPr sz="1200" dirty="0">
              <a:solidFill>
                <a:schemeClr val="bg2"/>
              </a:solidFill>
              <a:latin typeface="Roboto" panose="02000000000000000000" pitchFamily="2" charset="0"/>
              <a:ea typeface="Roboto" panose="02000000000000000000" pitchFamily="2" charset="0"/>
            </a:endParaRPr>
          </a:p>
        </p:txBody>
      </p:sp>
      <p:pic>
        <p:nvPicPr>
          <p:cNvPr id="165" name="Google Shape;165;p29" descr="Mangroves and roots in Biscayne National Park in Florida"/>
          <p:cNvPicPr preferRelativeResize="0"/>
          <p:nvPr/>
        </p:nvPicPr>
        <p:blipFill rotWithShape="1">
          <a:blip r:embed="rId4">
            <a:alphaModFix/>
          </a:blip>
          <a:srcRect r="9954"/>
          <a:stretch/>
        </p:blipFill>
        <p:spPr>
          <a:xfrm>
            <a:off x="337200" y="1374975"/>
            <a:ext cx="4314000" cy="3193900"/>
          </a:xfrm>
          <a:prstGeom prst="rect">
            <a:avLst/>
          </a:prstGeom>
          <a:noFill/>
          <a:ln>
            <a:noFill/>
          </a:ln>
        </p:spPr>
      </p:pic>
      <p:sp>
        <p:nvSpPr>
          <p:cNvPr id="8" name="Google Shape;25;p2">
            <a:extLst>
              <a:ext uri="{FF2B5EF4-FFF2-40B4-BE49-F238E27FC236}">
                <a16:creationId xmlns:a16="http://schemas.microsoft.com/office/drawing/2014/main" id="{0B6CA89E-C805-48F6-A45E-A9331E40E22A}"/>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Laying the Foundation: Mangroves</a:t>
            </a:r>
            <a:endParaRPr sz="2200" b="0" i="1" u="none" strike="noStrike" cap="none" dirty="0">
              <a:solidFill>
                <a:srgbClr val="7C7C7C"/>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9"/>
        <p:cNvGrpSpPr/>
        <p:nvPr/>
      </p:nvGrpSpPr>
      <p:grpSpPr>
        <a:xfrm>
          <a:off x="0" y="0"/>
          <a:ext cx="0" cy="0"/>
          <a:chOff x="0" y="0"/>
          <a:chExt cx="0" cy="0"/>
        </a:xfrm>
      </p:grpSpPr>
      <p:graphicFrame>
        <p:nvGraphicFramePr>
          <p:cNvPr id="170" name="Google Shape;170;p30"/>
          <p:cNvGraphicFramePr/>
          <p:nvPr>
            <p:extLst>
              <p:ext uri="{D42A27DB-BD31-4B8C-83A1-F6EECF244321}">
                <p14:modId xmlns:p14="http://schemas.microsoft.com/office/powerpoint/2010/main" val="3118267148"/>
              </p:ext>
            </p:extLst>
          </p:nvPr>
        </p:nvGraphicFramePr>
        <p:xfrm>
          <a:off x="401878" y="1346100"/>
          <a:ext cx="3550922" cy="3387900"/>
        </p:xfrm>
        <a:graphic>
          <a:graphicData uri="http://schemas.openxmlformats.org/drawingml/2006/table">
            <a:tbl>
              <a:tblPr firstRow="1">
                <a:noFill/>
                <a:tableStyleId>{9597F1A2-604B-42A2-BD12-D5146AB307CB}</a:tableStyleId>
              </a:tblPr>
              <a:tblGrid>
                <a:gridCol w="3550922">
                  <a:extLst>
                    <a:ext uri="{9D8B030D-6E8A-4147-A177-3AD203B41FA5}">
                      <a16:colId xmlns:a16="http://schemas.microsoft.com/office/drawing/2014/main" val="20000"/>
                    </a:ext>
                  </a:extLst>
                </a:gridCol>
              </a:tblGrid>
              <a:tr h="475725">
                <a:tc>
                  <a:txBody>
                    <a:bodyPr/>
                    <a:lstStyle/>
                    <a:p>
                      <a:pPr marL="0" lvl="0" indent="0" algn="ctr" rtl="0">
                        <a:spcBef>
                          <a:spcPts val="0"/>
                        </a:spcBef>
                        <a:spcAft>
                          <a:spcPts val="0"/>
                        </a:spcAft>
                        <a:buNone/>
                      </a:pPr>
                      <a:r>
                        <a:rPr lang="en" sz="1100" b="1" dirty="0">
                          <a:solidFill>
                            <a:schemeClr val="bg2"/>
                          </a:solidFill>
                        </a:rPr>
                        <a:t>Characteristics of </a:t>
                      </a:r>
                      <a:r>
                        <a:rPr lang="en" sz="1100" b="1" i="1" dirty="0">
                          <a:solidFill>
                            <a:schemeClr val="bg2"/>
                          </a:solidFill>
                        </a:rPr>
                        <a:t>Lophelia pertusa</a:t>
                      </a:r>
                      <a:endParaRPr sz="1100" b="1" i="1" dirty="0">
                        <a:solidFill>
                          <a:schemeClr val="bg2"/>
                        </a:solidFill>
                      </a:endParaRPr>
                    </a:p>
                  </a:txBody>
                  <a:tcPr marL="91425" marR="91425" marT="91425" marB="91425" anchor="ctr">
                    <a:solidFill>
                      <a:schemeClr val="lt2"/>
                    </a:solidFill>
                  </a:tcPr>
                </a:tc>
                <a:extLst>
                  <a:ext uri="{0D108BD9-81ED-4DB2-BD59-A6C34878D82A}">
                    <a16:rowId xmlns:a16="http://schemas.microsoft.com/office/drawing/2014/main" val="10000"/>
                  </a:ext>
                </a:extLst>
              </a:tr>
              <a:tr h="2912175">
                <a:tc>
                  <a:txBody>
                    <a:bodyPr/>
                    <a:lstStyle/>
                    <a:p>
                      <a:pPr marL="0" lvl="0" indent="0" algn="l" rtl="0">
                        <a:spcBef>
                          <a:spcPts val="0"/>
                        </a:spcBef>
                        <a:spcAft>
                          <a:spcPts val="0"/>
                        </a:spcAft>
                        <a:buNone/>
                      </a:pPr>
                      <a:endParaRPr sz="1100" dirty="0"/>
                    </a:p>
                  </a:txBody>
                  <a:tcPr marL="91425" marR="91425" marT="91425" marB="91425"/>
                </a:tc>
                <a:extLst>
                  <a:ext uri="{0D108BD9-81ED-4DB2-BD59-A6C34878D82A}">
                    <a16:rowId xmlns:a16="http://schemas.microsoft.com/office/drawing/2014/main" val="10001"/>
                  </a:ext>
                </a:extLst>
              </a:tr>
            </a:tbl>
          </a:graphicData>
        </a:graphic>
      </p:graphicFrame>
      <p:sp>
        <p:nvSpPr>
          <p:cNvPr id="172" name="Google Shape;172;p30"/>
          <p:cNvSpPr/>
          <p:nvPr/>
        </p:nvSpPr>
        <p:spPr>
          <a:xfrm>
            <a:off x="4050425" y="2599275"/>
            <a:ext cx="1043100" cy="676200"/>
          </a:xfrm>
          <a:prstGeom prst="rightArrow">
            <a:avLst>
              <a:gd name="adj1" fmla="val 50000"/>
              <a:gd name="adj2" fmla="val 50000"/>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dirty="0"/>
              <a:t>Leads to</a:t>
            </a:r>
            <a:endParaRPr sz="1100" b="1" dirty="0"/>
          </a:p>
        </p:txBody>
      </p:sp>
      <p:graphicFrame>
        <p:nvGraphicFramePr>
          <p:cNvPr id="6" name="Google Shape;170;p30">
            <a:extLst>
              <a:ext uri="{FF2B5EF4-FFF2-40B4-BE49-F238E27FC236}">
                <a16:creationId xmlns:a16="http://schemas.microsoft.com/office/drawing/2014/main" id="{BD1043AC-B787-4E83-AA56-1FE39B9DD54D}"/>
              </a:ext>
            </a:extLst>
          </p:cNvPr>
          <p:cNvGraphicFramePr/>
          <p:nvPr>
            <p:extLst>
              <p:ext uri="{D42A27DB-BD31-4B8C-83A1-F6EECF244321}">
                <p14:modId xmlns:p14="http://schemas.microsoft.com/office/powerpoint/2010/main" val="2417845923"/>
              </p:ext>
            </p:extLst>
          </p:nvPr>
        </p:nvGraphicFramePr>
        <p:xfrm>
          <a:off x="5191150" y="1346100"/>
          <a:ext cx="3550922" cy="3387900"/>
        </p:xfrm>
        <a:graphic>
          <a:graphicData uri="http://schemas.openxmlformats.org/drawingml/2006/table">
            <a:tbl>
              <a:tblPr firstRow="1">
                <a:noFill/>
                <a:tableStyleId>{9597F1A2-604B-42A2-BD12-D5146AB307CB}</a:tableStyleId>
              </a:tblPr>
              <a:tblGrid>
                <a:gridCol w="3550922">
                  <a:extLst>
                    <a:ext uri="{9D8B030D-6E8A-4147-A177-3AD203B41FA5}">
                      <a16:colId xmlns:a16="http://schemas.microsoft.com/office/drawing/2014/main" val="20000"/>
                    </a:ext>
                  </a:extLst>
                </a:gridCol>
              </a:tblGrid>
              <a:tr h="475725">
                <a:tc>
                  <a:txBody>
                    <a:bodyPr/>
                    <a:lstStyle/>
                    <a:p>
                      <a:pPr marL="0" lvl="0" indent="0" algn="ctr" rtl="0">
                        <a:spcBef>
                          <a:spcPts val="0"/>
                        </a:spcBef>
                        <a:spcAft>
                          <a:spcPts val="0"/>
                        </a:spcAft>
                        <a:buNone/>
                      </a:pPr>
                      <a:r>
                        <a:rPr lang="en" sz="1100" b="1" dirty="0">
                          <a:solidFill>
                            <a:schemeClr val="bg2"/>
                          </a:solidFill>
                        </a:rPr>
                        <a:t>Benefits of </a:t>
                      </a:r>
                      <a:r>
                        <a:rPr lang="en" sz="1100" b="1" i="1" dirty="0">
                          <a:solidFill>
                            <a:schemeClr val="bg2"/>
                          </a:solidFill>
                        </a:rPr>
                        <a:t>Lophelia pertusa </a:t>
                      </a:r>
                      <a:r>
                        <a:rPr lang="en" sz="1100" b="1" i="0" dirty="0">
                          <a:solidFill>
                            <a:schemeClr val="bg2"/>
                          </a:solidFill>
                        </a:rPr>
                        <a:t>to other species</a:t>
                      </a:r>
                      <a:endParaRPr sz="1100" b="1" i="0" dirty="0">
                        <a:solidFill>
                          <a:schemeClr val="bg2"/>
                        </a:solidFill>
                      </a:endParaRPr>
                    </a:p>
                  </a:txBody>
                  <a:tcPr marL="91425" marR="91425" marT="91425" marB="91425" anchor="ctr">
                    <a:solidFill>
                      <a:schemeClr val="lt2"/>
                    </a:solidFill>
                  </a:tcPr>
                </a:tc>
                <a:extLst>
                  <a:ext uri="{0D108BD9-81ED-4DB2-BD59-A6C34878D82A}">
                    <a16:rowId xmlns:a16="http://schemas.microsoft.com/office/drawing/2014/main" val="10000"/>
                  </a:ext>
                </a:extLst>
              </a:tr>
              <a:tr h="2912175">
                <a:tc>
                  <a:txBody>
                    <a:bodyPr/>
                    <a:lstStyle/>
                    <a:p>
                      <a:pPr marL="0" lvl="0" indent="0" algn="l" rtl="0">
                        <a:spcBef>
                          <a:spcPts val="0"/>
                        </a:spcBef>
                        <a:spcAft>
                          <a:spcPts val="0"/>
                        </a:spcAft>
                        <a:buNone/>
                      </a:pPr>
                      <a:endParaRPr sz="1100" dirty="0"/>
                    </a:p>
                  </a:txBody>
                  <a:tcPr marL="91425" marR="91425" marT="91425" marB="91425"/>
                </a:tc>
                <a:extLst>
                  <a:ext uri="{0D108BD9-81ED-4DB2-BD59-A6C34878D82A}">
                    <a16:rowId xmlns:a16="http://schemas.microsoft.com/office/drawing/2014/main" val="10001"/>
                  </a:ext>
                </a:extLst>
              </a:tr>
            </a:tbl>
          </a:graphicData>
        </a:graphic>
      </p:graphicFrame>
      <p:sp>
        <p:nvSpPr>
          <p:cNvPr id="7" name="Google Shape;25;p2">
            <a:extLst>
              <a:ext uri="{FF2B5EF4-FFF2-40B4-BE49-F238E27FC236}">
                <a16:creationId xmlns:a16="http://schemas.microsoft.com/office/drawing/2014/main" id="{B52D4935-55CA-45F0-8167-61EB633765FF}"/>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Laying the Foundation: </a:t>
            </a:r>
            <a:r>
              <a:rPr lang="en-US" sz="2200" b="1" i="1" dirty="0" err="1">
                <a:solidFill>
                  <a:srgbClr val="00A0DC"/>
                </a:solidFill>
                <a:latin typeface="Roboto"/>
                <a:ea typeface="Roboto"/>
                <a:cs typeface="Roboto"/>
                <a:sym typeface="Roboto"/>
              </a:rPr>
              <a:t>Lophelia</a:t>
            </a:r>
            <a:r>
              <a:rPr lang="en-US" sz="2200" b="1" i="1" dirty="0">
                <a:solidFill>
                  <a:srgbClr val="00A0DC"/>
                </a:solidFill>
                <a:latin typeface="Roboto"/>
                <a:ea typeface="Roboto"/>
                <a:cs typeface="Roboto"/>
                <a:sym typeface="Roboto"/>
              </a:rPr>
              <a:t> </a:t>
            </a:r>
            <a:r>
              <a:rPr lang="en-US" sz="2200" b="1" i="1" dirty="0" err="1">
                <a:solidFill>
                  <a:srgbClr val="00A0DC"/>
                </a:solidFill>
                <a:latin typeface="Roboto"/>
                <a:ea typeface="Roboto"/>
                <a:cs typeface="Roboto"/>
                <a:sym typeface="Roboto"/>
              </a:rPr>
              <a:t>pertusa</a:t>
            </a:r>
            <a:endParaRPr sz="2200" b="0" i="1" u="none" strike="noStrike" cap="none" dirty="0">
              <a:solidFill>
                <a:srgbClr val="7C7C7C"/>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9"/>
        <p:cNvGrpSpPr/>
        <p:nvPr/>
      </p:nvGrpSpPr>
      <p:grpSpPr>
        <a:xfrm>
          <a:off x="0" y="0"/>
          <a:ext cx="0" cy="0"/>
          <a:chOff x="0" y="0"/>
          <a:chExt cx="0" cy="0"/>
        </a:xfrm>
      </p:grpSpPr>
      <p:graphicFrame>
        <p:nvGraphicFramePr>
          <p:cNvPr id="170" name="Google Shape;170;p30"/>
          <p:cNvGraphicFramePr/>
          <p:nvPr>
            <p:extLst>
              <p:ext uri="{D42A27DB-BD31-4B8C-83A1-F6EECF244321}">
                <p14:modId xmlns:p14="http://schemas.microsoft.com/office/powerpoint/2010/main" val="2940873666"/>
              </p:ext>
            </p:extLst>
          </p:nvPr>
        </p:nvGraphicFramePr>
        <p:xfrm>
          <a:off x="401878" y="1346100"/>
          <a:ext cx="3550922" cy="3387900"/>
        </p:xfrm>
        <a:graphic>
          <a:graphicData uri="http://schemas.openxmlformats.org/drawingml/2006/table">
            <a:tbl>
              <a:tblPr firstRow="1">
                <a:noFill/>
                <a:tableStyleId>{9597F1A2-604B-42A2-BD12-D5146AB307CB}</a:tableStyleId>
              </a:tblPr>
              <a:tblGrid>
                <a:gridCol w="3550922">
                  <a:extLst>
                    <a:ext uri="{9D8B030D-6E8A-4147-A177-3AD203B41FA5}">
                      <a16:colId xmlns:a16="http://schemas.microsoft.com/office/drawing/2014/main" val="20000"/>
                    </a:ext>
                  </a:extLst>
                </a:gridCol>
              </a:tblGrid>
              <a:tr h="475725">
                <a:tc>
                  <a:txBody>
                    <a:bodyPr/>
                    <a:lstStyle/>
                    <a:p>
                      <a:pPr marL="0" lvl="0" indent="0" algn="ctr" rtl="0">
                        <a:spcBef>
                          <a:spcPts val="0"/>
                        </a:spcBef>
                        <a:spcAft>
                          <a:spcPts val="0"/>
                        </a:spcAft>
                        <a:buNone/>
                      </a:pPr>
                      <a:r>
                        <a:rPr lang="en" sz="1100" b="1" dirty="0">
                          <a:solidFill>
                            <a:schemeClr val="bg2"/>
                          </a:solidFill>
                        </a:rPr>
                        <a:t>Characteristics of My Chosen Species</a:t>
                      </a:r>
                      <a:endParaRPr sz="1100" b="1" i="1" dirty="0">
                        <a:solidFill>
                          <a:schemeClr val="bg2"/>
                        </a:solidFill>
                      </a:endParaRPr>
                    </a:p>
                  </a:txBody>
                  <a:tcPr marL="91425" marR="91425" marT="91425" marB="91425" anchor="ctr">
                    <a:solidFill>
                      <a:schemeClr val="lt2"/>
                    </a:solidFill>
                  </a:tcPr>
                </a:tc>
                <a:extLst>
                  <a:ext uri="{0D108BD9-81ED-4DB2-BD59-A6C34878D82A}">
                    <a16:rowId xmlns:a16="http://schemas.microsoft.com/office/drawing/2014/main" val="10000"/>
                  </a:ext>
                </a:extLst>
              </a:tr>
              <a:tr h="2912175">
                <a:tc>
                  <a:txBody>
                    <a:bodyPr/>
                    <a:lstStyle/>
                    <a:p>
                      <a:pPr marL="0" lvl="0" indent="0" algn="l" rtl="0">
                        <a:spcBef>
                          <a:spcPts val="0"/>
                        </a:spcBef>
                        <a:spcAft>
                          <a:spcPts val="0"/>
                        </a:spcAft>
                        <a:buNone/>
                      </a:pPr>
                      <a:endParaRPr sz="1100" dirty="0"/>
                    </a:p>
                  </a:txBody>
                  <a:tcPr marL="91425" marR="91425" marT="91425" marB="91425"/>
                </a:tc>
                <a:extLst>
                  <a:ext uri="{0D108BD9-81ED-4DB2-BD59-A6C34878D82A}">
                    <a16:rowId xmlns:a16="http://schemas.microsoft.com/office/drawing/2014/main" val="10001"/>
                  </a:ext>
                </a:extLst>
              </a:tr>
            </a:tbl>
          </a:graphicData>
        </a:graphic>
      </p:graphicFrame>
      <p:sp>
        <p:nvSpPr>
          <p:cNvPr id="172" name="Google Shape;172;p30"/>
          <p:cNvSpPr/>
          <p:nvPr/>
        </p:nvSpPr>
        <p:spPr>
          <a:xfrm>
            <a:off x="4050425" y="2599275"/>
            <a:ext cx="1043100" cy="676200"/>
          </a:xfrm>
          <a:prstGeom prst="rightArrow">
            <a:avLst>
              <a:gd name="adj1" fmla="val 50000"/>
              <a:gd name="adj2" fmla="val 50000"/>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t>Leads to</a:t>
            </a:r>
            <a:endParaRPr sz="1100" b="1"/>
          </a:p>
        </p:txBody>
      </p:sp>
      <p:graphicFrame>
        <p:nvGraphicFramePr>
          <p:cNvPr id="6" name="Google Shape;170;p30">
            <a:extLst>
              <a:ext uri="{FF2B5EF4-FFF2-40B4-BE49-F238E27FC236}">
                <a16:creationId xmlns:a16="http://schemas.microsoft.com/office/drawing/2014/main" id="{BD1043AC-B787-4E83-AA56-1FE39B9DD54D}"/>
              </a:ext>
            </a:extLst>
          </p:cNvPr>
          <p:cNvGraphicFramePr/>
          <p:nvPr>
            <p:extLst>
              <p:ext uri="{D42A27DB-BD31-4B8C-83A1-F6EECF244321}">
                <p14:modId xmlns:p14="http://schemas.microsoft.com/office/powerpoint/2010/main" val="566405714"/>
              </p:ext>
            </p:extLst>
          </p:nvPr>
        </p:nvGraphicFramePr>
        <p:xfrm>
          <a:off x="5191150" y="1346100"/>
          <a:ext cx="3550922" cy="3387900"/>
        </p:xfrm>
        <a:graphic>
          <a:graphicData uri="http://schemas.openxmlformats.org/drawingml/2006/table">
            <a:tbl>
              <a:tblPr firstRow="1">
                <a:noFill/>
                <a:tableStyleId>{9597F1A2-604B-42A2-BD12-D5146AB307CB}</a:tableStyleId>
              </a:tblPr>
              <a:tblGrid>
                <a:gridCol w="3550922">
                  <a:extLst>
                    <a:ext uri="{9D8B030D-6E8A-4147-A177-3AD203B41FA5}">
                      <a16:colId xmlns:a16="http://schemas.microsoft.com/office/drawing/2014/main" val="20000"/>
                    </a:ext>
                  </a:extLst>
                </a:gridCol>
              </a:tblGrid>
              <a:tr h="475725">
                <a:tc>
                  <a:txBody>
                    <a:bodyPr/>
                    <a:lstStyle/>
                    <a:p>
                      <a:pPr marL="0" lvl="0" indent="0" algn="ctr" rtl="0">
                        <a:spcBef>
                          <a:spcPts val="0"/>
                        </a:spcBef>
                        <a:spcAft>
                          <a:spcPts val="0"/>
                        </a:spcAft>
                        <a:buNone/>
                      </a:pPr>
                      <a:r>
                        <a:rPr lang="en" sz="1100" b="1" dirty="0">
                          <a:solidFill>
                            <a:schemeClr val="bg2"/>
                          </a:solidFill>
                        </a:rPr>
                        <a:t>Benefits of My Chosen Species</a:t>
                      </a:r>
                      <a:r>
                        <a:rPr lang="en" sz="1100" b="1" i="1" dirty="0">
                          <a:solidFill>
                            <a:schemeClr val="bg2"/>
                          </a:solidFill>
                        </a:rPr>
                        <a:t> </a:t>
                      </a:r>
                      <a:r>
                        <a:rPr lang="en" sz="1100" b="1" i="0" dirty="0">
                          <a:solidFill>
                            <a:schemeClr val="bg2"/>
                          </a:solidFill>
                        </a:rPr>
                        <a:t>to other species</a:t>
                      </a:r>
                      <a:endParaRPr sz="1100" b="1" i="0" dirty="0">
                        <a:solidFill>
                          <a:schemeClr val="bg2"/>
                        </a:solidFill>
                      </a:endParaRPr>
                    </a:p>
                  </a:txBody>
                  <a:tcPr marL="91425" marR="91425" marT="91425" marB="91425" anchor="ctr">
                    <a:solidFill>
                      <a:schemeClr val="lt2"/>
                    </a:solidFill>
                  </a:tcPr>
                </a:tc>
                <a:extLst>
                  <a:ext uri="{0D108BD9-81ED-4DB2-BD59-A6C34878D82A}">
                    <a16:rowId xmlns:a16="http://schemas.microsoft.com/office/drawing/2014/main" val="10000"/>
                  </a:ext>
                </a:extLst>
              </a:tr>
              <a:tr h="2912175">
                <a:tc>
                  <a:txBody>
                    <a:bodyPr/>
                    <a:lstStyle/>
                    <a:p>
                      <a:pPr marL="0" lvl="0" indent="0" algn="l" rtl="0">
                        <a:spcBef>
                          <a:spcPts val="0"/>
                        </a:spcBef>
                        <a:spcAft>
                          <a:spcPts val="0"/>
                        </a:spcAft>
                        <a:buNone/>
                      </a:pPr>
                      <a:endParaRPr sz="1100" dirty="0"/>
                    </a:p>
                  </a:txBody>
                  <a:tcPr marL="91425" marR="91425" marT="91425" marB="91425"/>
                </a:tc>
                <a:extLst>
                  <a:ext uri="{0D108BD9-81ED-4DB2-BD59-A6C34878D82A}">
                    <a16:rowId xmlns:a16="http://schemas.microsoft.com/office/drawing/2014/main" val="10001"/>
                  </a:ext>
                </a:extLst>
              </a:tr>
            </a:tbl>
          </a:graphicData>
        </a:graphic>
      </p:graphicFrame>
      <p:sp>
        <p:nvSpPr>
          <p:cNvPr id="7" name="Google Shape;25;p2">
            <a:extLst>
              <a:ext uri="{FF2B5EF4-FFF2-40B4-BE49-F238E27FC236}">
                <a16:creationId xmlns:a16="http://schemas.microsoft.com/office/drawing/2014/main" id="{B52D4935-55CA-45F0-8167-61EB633765FF}"/>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Laying the Foundation</a:t>
            </a:r>
            <a:r>
              <a:rPr lang="en-US" sz="2200" b="1">
                <a:solidFill>
                  <a:srgbClr val="00A0DC"/>
                </a:solidFill>
                <a:latin typeface="Roboto"/>
                <a:ea typeface="Roboto"/>
                <a:cs typeface="Roboto"/>
                <a:sym typeface="Roboto"/>
              </a:rPr>
              <a:t>: </a:t>
            </a:r>
            <a:r>
              <a:rPr lang="en-US" sz="2200">
                <a:solidFill>
                  <a:srgbClr val="00A0DC"/>
                </a:solidFill>
                <a:latin typeface="Roboto"/>
                <a:ea typeface="Roboto"/>
                <a:cs typeface="Roboto"/>
                <a:sym typeface="Roboto"/>
              </a:rPr>
              <a:t>________________________________</a:t>
            </a:r>
            <a:endParaRPr sz="2200" u="none" strike="noStrike" cap="none" dirty="0">
              <a:solidFill>
                <a:srgbClr val="7C7C7C"/>
              </a:solidFill>
              <a:latin typeface="Roboto"/>
              <a:ea typeface="Roboto"/>
              <a:cs typeface="Roboto"/>
              <a:sym typeface="Roboto"/>
            </a:endParaRPr>
          </a:p>
        </p:txBody>
      </p:sp>
    </p:spTree>
    <p:extLst>
      <p:ext uri="{BB962C8B-B14F-4D97-AF65-F5344CB8AC3E}">
        <p14:creationId xmlns:p14="http://schemas.microsoft.com/office/powerpoint/2010/main" val="1454741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6"/>
        <p:cNvGrpSpPr/>
        <p:nvPr/>
      </p:nvGrpSpPr>
      <p:grpSpPr>
        <a:xfrm>
          <a:off x="0" y="0"/>
          <a:ext cx="0" cy="0"/>
          <a:chOff x="0" y="0"/>
          <a:chExt cx="0" cy="0"/>
        </a:xfrm>
      </p:grpSpPr>
      <p:sp>
        <p:nvSpPr>
          <p:cNvPr id="67" name="Google Shape;67;p14"/>
          <p:cNvSpPr txBox="1"/>
          <p:nvPr/>
        </p:nvSpPr>
        <p:spPr>
          <a:xfrm>
            <a:off x="511000" y="184300"/>
            <a:ext cx="820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 name="Google Shape;25;p2">
            <a:extLst>
              <a:ext uri="{FF2B5EF4-FFF2-40B4-BE49-F238E27FC236}">
                <a16:creationId xmlns:a16="http://schemas.microsoft.com/office/drawing/2014/main" id="{AF4702A4-2572-4643-9FE7-5ECA0AC2C4CB}"/>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i="1" u="none" strike="noStrike" cap="none" dirty="0" err="1">
                <a:solidFill>
                  <a:srgbClr val="00A0DC"/>
                </a:solidFill>
                <a:latin typeface="Roboto"/>
                <a:ea typeface="Roboto"/>
                <a:cs typeface="Roboto"/>
                <a:sym typeface="Roboto"/>
              </a:rPr>
              <a:t>Lophelia</a:t>
            </a:r>
            <a:r>
              <a:rPr lang="en-US" sz="2200" b="1" i="1" u="none" strike="noStrike" cap="none" dirty="0">
                <a:solidFill>
                  <a:srgbClr val="00A0DC"/>
                </a:solidFill>
                <a:latin typeface="Roboto"/>
                <a:ea typeface="Roboto"/>
                <a:cs typeface="Roboto"/>
                <a:sym typeface="Roboto"/>
              </a:rPr>
              <a:t> </a:t>
            </a:r>
            <a:r>
              <a:rPr lang="en-US" sz="2200" b="1" i="1" u="none" strike="noStrike" cap="none" dirty="0" err="1">
                <a:solidFill>
                  <a:srgbClr val="00A0DC"/>
                </a:solidFill>
                <a:latin typeface="Roboto"/>
                <a:ea typeface="Roboto"/>
                <a:cs typeface="Roboto"/>
                <a:sym typeface="Roboto"/>
              </a:rPr>
              <a:t>pertusa</a:t>
            </a:r>
            <a:r>
              <a:rPr lang="en-US" sz="2200" b="1" i="0" u="none" strike="noStrike" cap="none" dirty="0">
                <a:solidFill>
                  <a:srgbClr val="00A0DC"/>
                </a:solidFill>
                <a:latin typeface="Roboto"/>
                <a:ea typeface="Roboto"/>
                <a:cs typeface="Roboto"/>
                <a:sym typeface="Roboto"/>
              </a:rPr>
              <a:t> </a:t>
            </a:r>
            <a:r>
              <a:rPr lang="en-US" sz="2200" b="1" dirty="0">
                <a:solidFill>
                  <a:srgbClr val="00A0DC"/>
                </a:solidFill>
                <a:latin typeface="Roboto"/>
                <a:ea typeface="Roboto"/>
                <a:cs typeface="Roboto"/>
                <a:sym typeface="Roboto"/>
              </a:rPr>
              <a:t>F</a:t>
            </a:r>
            <a:r>
              <a:rPr lang="en-US" sz="2200" b="1" i="0" u="none" strike="noStrike" cap="none" dirty="0">
                <a:solidFill>
                  <a:srgbClr val="00A0DC"/>
                </a:solidFill>
                <a:latin typeface="Roboto"/>
                <a:ea typeface="Roboto"/>
                <a:cs typeface="Roboto"/>
                <a:sym typeface="Roboto"/>
              </a:rPr>
              <a:t>riends Student Worksheet</a:t>
            </a:r>
            <a:endParaRPr sz="2200" b="0" i="1" u="none" strike="noStrike" cap="none" dirty="0">
              <a:solidFill>
                <a:srgbClr val="7C7C7C"/>
              </a:solidFill>
              <a:latin typeface="Roboto"/>
              <a:ea typeface="Roboto"/>
              <a:cs typeface="Roboto"/>
              <a:sym typeface="Roboto"/>
            </a:endParaRPr>
          </a:p>
        </p:txBody>
      </p:sp>
      <p:graphicFrame>
        <p:nvGraphicFramePr>
          <p:cNvPr id="2" name="Table 2">
            <a:extLst>
              <a:ext uri="{FF2B5EF4-FFF2-40B4-BE49-F238E27FC236}">
                <a16:creationId xmlns:a16="http://schemas.microsoft.com/office/drawing/2014/main" id="{589EDF80-838C-4004-8C4F-66B9ABF2F4EF}"/>
              </a:ext>
            </a:extLst>
          </p:cNvPr>
          <p:cNvGraphicFramePr>
            <a:graphicFrameLocks noGrp="1"/>
          </p:cNvGraphicFramePr>
          <p:nvPr>
            <p:extLst>
              <p:ext uri="{D42A27DB-BD31-4B8C-83A1-F6EECF244321}">
                <p14:modId xmlns:p14="http://schemas.microsoft.com/office/powerpoint/2010/main" val="2816477521"/>
              </p:ext>
            </p:extLst>
          </p:nvPr>
        </p:nvGraphicFramePr>
        <p:xfrm>
          <a:off x="251375" y="1431599"/>
          <a:ext cx="8743149" cy="3219810"/>
        </p:xfrm>
        <a:graphic>
          <a:graphicData uri="http://schemas.openxmlformats.org/drawingml/2006/table">
            <a:tbl>
              <a:tblPr firstRow="1">
                <a:tableStyleId>{9597F1A2-604B-42A2-BD12-D5146AB307CB}</a:tableStyleId>
              </a:tblPr>
              <a:tblGrid>
                <a:gridCol w="1440625">
                  <a:extLst>
                    <a:ext uri="{9D8B030D-6E8A-4147-A177-3AD203B41FA5}">
                      <a16:colId xmlns:a16="http://schemas.microsoft.com/office/drawing/2014/main" val="1641373600"/>
                    </a:ext>
                  </a:extLst>
                </a:gridCol>
                <a:gridCol w="3009600">
                  <a:extLst>
                    <a:ext uri="{9D8B030D-6E8A-4147-A177-3AD203B41FA5}">
                      <a16:colId xmlns:a16="http://schemas.microsoft.com/office/drawing/2014/main" val="4077261435"/>
                    </a:ext>
                  </a:extLst>
                </a:gridCol>
                <a:gridCol w="4292924">
                  <a:extLst>
                    <a:ext uri="{9D8B030D-6E8A-4147-A177-3AD203B41FA5}">
                      <a16:colId xmlns:a16="http://schemas.microsoft.com/office/drawing/2014/main" val="3433718957"/>
                    </a:ext>
                  </a:extLst>
                </a:gridCol>
              </a:tblGrid>
              <a:tr h="258469">
                <a:tc>
                  <a:txBody>
                    <a:bodyPr/>
                    <a:lstStyle/>
                    <a:p>
                      <a:pPr algn="ctr"/>
                      <a:r>
                        <a:rPr lang="en-US" sz="1000" b="0" dirty="0">
                          <a:solidFill>
                            <a:sysClr val="windowText" lastClr="000000"/>
                          </a:solidFill>
                          <a:latin typeface="Roboto" panose="02000000000000000000" pitchFamily="2" charset="0"/>
                          <a:ea typeface="Roboto" panose="02000000000000000000" pitchFamily="2" charset="0"/>
                        </a:rPr>
                        <a:t>ASSOCIATE SPECIES</a:t>
                      </a:r>
                    </a:p>
                  </a:txBody>
                  <a:tcPr anchor="ctr">
                    <a:solidFill>
                      <a:srgbClr val="F8A63C"/>
                    </a:solidFill>
                  </a:tcPr>
                </a:tc>
                <a:tc>
                  <a:txBody>
                    <a:bodyPr/>
                    <a:lstStyle/>
                    <a:p>
                      <a:pPr algn="ctr"/>
                      <a:r>
                        <a:rPr lang="en-US" sz="1000" b="0" dirty="0">
                          <a:solidFill>
                            <a:sysClr val="windowText" lastClr="000000"/>
                          </a:solidFill>
                          <a:latin typeface="Roboto" panose="02000000000000000000" pitchFamily="2" charset="0"/>
                          <a:ea typeface="Roboto" panose="02000000000000000000" pitchFamily="2" charset="0"/>
                        </a:rPr>
                        <a:t>HOW THE SPECIES BENEFITS</a:t>
                      </a:r>
                    </a:p>
                  </a:txBody>
                  <a:tcPr anchor="ctr">
                    <a:solidFill>
                      <a:srgbClr val="F8A63C"/>
                    </a:solidFill>
                  </a:tcPr>
                </a:tc>
                <a:tc>
                  <a:txBody>
                    <a:bodyPr/>
                    <a:lstStyle/>
                    <a:p>
                      <a:pPr algn="ctr"/>
                      <a:r>
                        <a:rPr lang="en-US" sz="1000" b="0" dirty="0">
                          <a:solidFill>
                            <a:sysClr val="windowText" lastClr="000000"/>
                          </a:solidFill>
                          <a:latin typeface="Roboto" panose="02000000000000000000" pitchFamily="2" charset="0"/>
                          <a:ea typeface="Roboto" panose="02000000000000000000" pitchFamily="2" charset="0"/>
                        </a:rPr>
                        <a:t>EVIDENCE FROM IMAGE</a:t>
                      </a:r>
                    </a:p>
                  </a:txBody>
                  <a:tcPr anchor="ctr">
                    <a:solidFill>
                      <a:srgbClr val="F8A63C"/>
                    </a:solidFill>
                  </a:tcPr>
                </a:tc>
                <a:extLst>
                  <a:ext uri="{0D108BD9-81ED-4DB2-BD59-A6C34878D82A}">
                    <a16:rowId xmlns:a16="http://schemas.microsoft.com/office/drawing/2014/main" val="660925319"/>
                  </a:ext>
                </a:extLst>
              </a:tr>
              <a:tr h="258469">
                <a:tc>
                  <a:txBody>
                    <a:bodyPr/>
                    <a:lstStyle/>
                    <a:p>
                      <a:r>
                        <a:rPr lang="en-US" sz="800" i="1" dirty="0">
                          <a:solidFill>
                            <a:schemeClr val="bg2"/>
                          </a:solidFill>
                          <a:latin typeface="Roboto" panose="02000000000000000000" pitchFamily="2" charset="0"/>
                          <a:ea typeface="Roboto" panose="02000000000000000000" pitchFamily="2" charset="0"/>
                        </a:rPr>
                        <a:t>Shrimp</a:t>
                      </a:r>
                    </a:p>
                  </a:txBody>
                  <a:tcPr/>
                </a:tc>
                <a:tc>
                  <a:txBody>
                    <a:bodyPr/>
                    <a:lstStyle/>
                    <a:p>
                      <a:r>
                        <a:rPr lang="en-US" sz="800" i="1" dirty="0">
                          <a:solidFill>
                            <a:schemeClr val="bg2"/>
                          </a:solidFill>
                          <a:latin typeface="Roboto" panose="02000000000000000000" pitchFamily="2" charset="0"/>
                          <a:ea typeface="Roboto" panose="02000000000000000000" pitchFamily="2" charset="0"/>
                        </a:rPr>
                        <a:t>Shelter, protection from predators, access to food</a:t>
                      </a:r>
                    </a:p>
                  </a:txBody>
                  <a:tcPr/>
                </a:tc>
                <a:tc>
                  <a:txBody>
                    <a:bodyPr/>
                    <a:lstStyle/>
                    <a:p>
                      <a:r>
                        <a:rPr lang="en-US" sz="800" i="1" dirty="0">
                          <a:solidFill>
                            <a:schemeClr val="bg2"/>
                          </a:solidFill>
                          <a:latin typeface="Roboto" panose="02000000000000000000" pitchFamily="2" charset="0"/>
                          <a:ea typeface="Roboto" panose="02000000000000000000" pitchFamily="2" charset="0"/>
                        </a:rPr>
                        <a:t>The shrimp is crawling among live coral in a position where it could easily </a:t>
                      </a:r>
                      <a:br>
                        <a:rPr lang="en-US" sz="800" i="1" dirty="0">
                          <a:solidFill>
                            <a:schemeClr val="bg2"/>
                          </a:solidFill>
                          <a:latin typeface="Roboto" panose="02000000000000000000" pitchFamily="2" charset="0"/>
                          <a:ea typeface="Roboto" panose="02000000000000000000" pitchFamily="2" charset="0"/>
                        </a:rPr>
                      </a:br>
                      <a:r>
                        <a:rPr lang="en-US" sz="800" i="1" dirty="0">
                          <a:solidFill>
                            <a:schemeClr val="bg2"/>
                          </a:solidFill>
                          <a:latin typeface="Roboto" panose="02000000000000000000" pitchFamily="2" charset="0"/>
                          <a:ea typeface="Roboto" panose="02000000000000000000" pitchFamily="2" charset="0"/>
                        </a:rPr>
                        <a:t>hide from a predator as it scavenges for its own food.</a:t>
                      </a:r>
                    </a:p>
                  </a:txBody>
                  <a:tcPr/>
                </a:tc>
                <a:extLst>
                  <a:ext uri="{0D108BD9-81ED-4DB2-BD59-A6C34878D82A}">
                    <a16:rowId xmlns:a16="http://schemas.microsoft.com/office/drawing/2014/main" val="512632653"/>
                  </a:ext>
                </a:extLst>
              </a:tr>
              <a:tr h="258469">
                <a:tc>
                  <a:txBody>
                    <a:bodyPr/>
                    <a:lstStyle/>
                    <a:p>
                      <a:endParaRPr lang="en-US" sz="1000" dirty="0"/>
                    </a:p>
                  </a:txBody>
                  <a:tcPr/>
                </a:tc>
                <a:tc>
                  <a:txBody>
                    <a:bodyPr/>
                    <a:lstStyle/>
                    <a:p>
                      <a:endParaRPr lang="en-US" sz="1000"/>
                    </a:p>
                  </a:txBody>
                  <a:tcPr/>
                </a:tc>
                <a:tc>
                  <a:txBody>
                    <a:bodyPr/>
                    <a:lstStyle/>
                    <a:p>
                      <a:endParaRPr lang="en-US" sz="1000"/>
                    </a:p>
                  </a:txBody>
                  <a:tcPr/>
                </a:tc>
                <a:extLst>
                  <a:ext uri="{0D108BD9-81ED-4DB2-BD59-A6C34878D82A}">
                    <a16:rowId xmlns:a16="http://schemas.microsoft.com/office/drawing/2014/main" val="2156874800"/>
                  </a:ext>
                </a:extLst>
              </a:tr>
              <a:tr h="258469">
                <a:tc>
                  <a:txBody>
                    <a:bodyPr/>
                    <a:lstStyle/>
                    <a:p>
                      <a:endParaRPr lang="en-US" sz="1000" dirty="0"/>
                    </a:p>
                  </a:txBody>
                  <a:tcPr/>
                </a:tc>
                <a:tc>
                  <a:txBody>
                    <a:bodyPr/>
                    <a:lstStyle/>
                    <a:p>
                      <a:endParaRPr lang="en-US" sz="1000"/>
                    </a:p>
                  </a:txBody>
                  <a:tcPr/>
                </a:tc>
                <a:tc>
                  <a:txBody>
                    <a:bodyPr/>
                    <a:lstStyle/>
                    <a:p>
                      <a:endParaRPr lang="en-US" sz="1000"/>
                    </a:p>
                  </a:txBody>
                  <a:tcPr/>
                </a:tc>
                <a:extLst>
                  <a:ext uri="{0D108BD9-81ED-4DB2-BD59-A6C34878D82A}">
                    <a16:rowId xmlns:a16="http://schemas.microsoft.com/office/drawing/2014/main" val="3635868261"/>
                  </a:ext>
                </a:extLst>
              </a:tr>
              <a:tr h="258469">
                <a:tc>
                  <a:txBody>
                    <a:bodyPr/>
                    <a:lstStyle/>
                    <a:p>
                      <a:endParaRPr lang="en-US" sz="1000" dirty="0"/>
                    </a:p>
                  </a:txBody>
                  <a:tcPr/>
                </a:tc>
                <a:tc>
                  <a:txBody>
                    <a:bodyPr/>
                    <a:lstStyle/>
                    <a:p>
                      <a:endParaRPr lang="en-US" sz="1000" dirty="0"/>
                    </a:p>
                  </a:txBody>
                  <a:tcPr/>
                </a:tc>
                <a:tc>
                  <a:txBody>
                    <a:bodyPr/>
                    <a:lstStyle/>
                    <a:p>
                      <a:endParaRPr lang="en-US" sz="1000"/>
                    </a:p>
                  </a:txBody>
                  <a:tcPr/>
                </a:tc>
                <a:extLst>
                  <a:ext uri="{0D108BD9-81ED-4DB2-BD59-A6C34878D82A}">
                    <a16:rowId xmlns:a16="http://schemas.microsoft.com/office/drawing/2014/main" val="1008594959"/>
                  </a:ext>
                </a:extLst>
              </a:tr>
              <a:tr h="258469">
                <a:tc>
                  <a:txBody>
                    <a:bodyPr/>
                    <a:lstStyle/>
                    <a:p>
                      <a:endParaRPr lang="en-US" sz="1000" dirty="0"/>
                    </a:p>
                  </a:txBody>
                  <a:tcPr/>
                </a:tc>
                <a:tc>
                  <a:txBody>
                    <a:bodyPr/>
                    <a:lstStyle/>
                    <a:p>
                      <a:endParaRPr lang="en-US" sz="1000"/>
                    </a:p>
                  </a:txBody>
                  <a:tcPr/>
                </a:tc>
                <a:tc>
                  <a:txBody>
                    <a:bodyPr/>
                    <a:lstStyle/>
                    <a:p>
                      <a:endParaRPr lang="en-US" sz="1000"/>
                    </a:p>
                  </a:txBody>
                  <a:tcPr/>
                </a:tc>
                <a:extLst>
                  <a:ext uri="{0D108BD9-81ED-4DB2-BD59-A6C34878D82A}">
                    <a16:rowId xmlns:a16="http://schemas.microsoft.com/office/drawing/2014/main" val="2742616302"/>
                  </a:ext>
                </a:extLst>
              </a:tr>
              <a:tr h="258469">
                <a:tc>
                  <a:txBody>
                    <a:bodyPr/>
                    <a:lstStyle/>
                    <a:p>
                      <a:endParaRPr lang="en-US" sz="1000" dirty="0"/>
                    </a:p>
                  </a:txBody>
                  <a:tcPr/>
                </a:tc>
                <a:tc>
                  <a:txBody>
                    <a:bodyPr/>
                    <a:lstStyle/>
                    <a:p>
                      <a:endParaRPr lang="en-US" sz="1000" dirty="0"/>
                    </a:p>
                  </a:txBody>
                  <a:tcPr/>
                </a:tc>
                <a:tc>
                  <a:txBody>
                    <a:bodyPr/>
                    <a:lstStyle/>
                    <a:p>
                      <a:endParaRPr lang="en-US" sz="1000"/>
                    </a:p>
                  </a:txBody>
                  <a:tcPr/>
                </a:tc>
                <a:extLst>
                  <a:ext uri="{0D108BD9-81ED-4DB2-BD59-A6C34878D82A}">
                    <a16:rowId xmlns:a16="http://schemas.microsoft.com/office/drawing/2014/main" val="2570399787"/>
                  </a:ext>
                </a:extLst>
              </a:tr>
              <a:tr h="258469">
                <a:tc>
                  <a:txBody>
                    <a:bodyPr/>
                    <a:lstStyle/>
                    <a:p>
                      <a:endParaRPr lang="en-US" sz="1000"/>
                    </a:p>
                  </a:txBody>
                  <a:tcPr/>
                </a:tc>
                <a:tc>
                  <a:txBody>
                    <a:bodyPr/>
                    <a:lstStyle/>
                    <a:p>
                      <a:endParaRPr lang="en-US" sz="1000"/>
                    </a:p>
                  </a:txBody>
                  <a:tcPr/>
                </a:tc>
                <a:tc>
                  <a:txBody>
                    <a:bodyPr/>
                    <a:lstStyle/>
                    <a:p>
                      <a:endParaRPr lang="en-US" sz="1000"/>
                    </a:p>
                  </a:txBody>
                  <a:tcPr/>
                </a:tc>
                <a:extLst>
                  <a:ext uri="{0D108BD9-81ED-4DB2-BD59-A6C34878D82A}">
                    <a16:rowId xmlns:a16="http://schemas.microsoft.com/office/drawing/2014/main" val="3751794506"/>
                  </a:ext>
                </a:extLst>
              </a:tr>
              <a:tr h="258469">
                <a:tc>
                  <a:txBody>
                    <a:bodyPr/>
                    <a:lstStyle/>
                    <a:p>
                      <a:endParaRPr lang="en-US" sz="100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303116960"/>
                  </a:ext>
                </a:extLst>
              </a:tr>
              <a:tr h="258469">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977332512"/>
                  </a:ext>
                </a:extLst>
              </a:tr>
              <a:tr h="237639">
                <a:tc>
                  <a:txBody>
                    <a:bodyPr/>
                    <a:lstStyle/>
                    <a:p>
                      <a:endParaRPr lang="en-US" sz="100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796722854"/>
                  </a:ext>
                </a:extLst>
              </a:tr>
              <a:tr h="314469">
                <a:tc>
                  <a:txBody>
                    <a:bodyPr/>
                    <a:lstStyle/>
                    <a:p>
                      <a:endParaRPr lang="en-US" sz="1000"/>
                    </a:p>
                  </a:txBody>
                  <a:tcPr/>
                </a:tc>
                <a:tc>
                  <a:txBody>
                    <a:bodyPr/>
                    <a:lstStyle/>
                    <a:p>
                      <a:endParaRPr lang="en-US" sz="1000"/>
                    </a:p>
                  </a:txBody>
                  <a:tcPr/>
                </a:tc>
                <a:tc>
                  <a:txBody>
                    <a:bodyPr/>
                    <a:lstStyle/>
                    <a:p>
                      <a:endParaRPr lang="en-US" sz="1000" dirty="0"/>
                    </a:p>
                  </a:txBody>
                  <a:tcPr/>
                </a:tc>
                <a:extLst>
                  <a:ext uri="{0D108BD9-81ED-4DB2-BD59-A6C34878D82A}">
                    <a16:rowId xmlns:a16="http://schemas.microsoft.com/office/drawing/2014/main" val="2506939531"/>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5324400" y="1953256"/>
            <a:ext cx="3499500" cy="2146711"/>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1200" dirty="0">
                <a:solidFill>
                  <a:schemeClr val="bg2"/>
                </a:solidFill>
                <a:latin typeface="Roboto" panose="02000000000000000000" pitchFamily="2" charset="0"/>
                <a:ea typeface="Roboto" panose="02000000000000000000" pitchFamily="2" charset="0"/>
              </a:rPr>
              <a:t>This large demosponge was observed growing on a coral mound in the deep waters off the coasts of South Carolina, Georgia, and Florida. Demosponges come in many shapes and sizes. Like other sponges, this species is a filter feeder and does best in areas where the currents can provide it with the food (particulate organic matter) it needs to survive.</a:t>
            </a:r>
          </a:p>
          <a:p>
            <a:pPr marL="0" lvl="0" indent="0" algn="l" rtl="0">
              <a:spcBef>
                <a:spcPts val="0"/>
              </a:spcBef>
              <a:spcAft>
                <a:spcPts val="0"/>
              </a:spcAft>
              <a:buNone/>
            </a:pPr>
            <a:endParaRPr lang="en" sz="1200" i="1"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650" i="1" dirty="0">
                <a:solidFill>
                  <a:schemeClr val="bg2"/>
                </a:solidFill>
                <a:latin typeface="Roboto" panose="02000000000000000000" pitchFamily="2" charset="0"/>
                <a:ea typeface="Roboto" panose="02000000000000000000" pitchFamily="2" charset="0"/>
              </a:rPr>
              <a:t>Image courtesy of NOAA Ocean Exploration. </a:t>
            </a:r>
            <a:r>
              <a:rPr lang="en" sz="650" i="1" dirty="0">
                <a:solidFill>
                  <a:schemeClr val="bg2"/>
                </a:solidFill>
                <a:latin typeface="Roboto" panose="02000000000000000000" pitchFamily="2" charset="0"/>
                <a:ea typeface="Roboto" panose="02000000000000000000" pitchFamily="2" charset="0"/>
                <a:hlinkClick r:id="rId4">
                  <a:extLst>
                    <a:ext uri="{A12FA001-AC4F-418D-AE19-62706E023703}">
                      <ahyp:hlinkClr xmlns="" xmlns:ahyp="http://schemas.microsoft.com/office/drawing/2018/hyperlinkcolor" val="tx"/>
                    </a:ext>
                  </a:extLst>
                </a:hlinkClick>
              </a:rPr>
              <a:t>https://oceanexplorer.noaa.gov/okeanos/explorations/ex1907/logs/photolog/welcome.html#cbpi=/okeanos/explorations/ex1907/dailyupdates/nov6/media/demosponge.html</a:t>
            </a:r>
            <a:endParaRPr sz="650" i="1" dirty="0">
              <a:solidFill>
                <a:schemeClr val="bg2"/>
              </a:solidFill>
              <a:latin typeface="Roboto" panose="02000000000000000000" pitchFamily="2" charset="0"/>
              <a:ea typeface="Roboto" panose="02000000000000000000" pitchFamily="2" charset="0"/>
            </a:endParaRPr>
          </a:p>
        </p:txBody>
      </p:sp>
      <p:pic>
        <p:nvPicPr>
          <p:cNvPr id="75" name="Google Shape;75;p15" descr="This large demosponge was observed growing on a coral mound in the deep waters off the coasts of South Carolina, Georgia, and Florida."/>
          <p:cNvPicPr preferRelativeResize="0"/>
          <p:nvPr/>
        </p:nvPicPr>
        <p:blipFill rotWithShape="1">
          <a:blip r:embed="rId5">
            <a:alphaModFix/>
          </a:blip>
          <a:srcRect l="11401" r="5163"/>
          <a:stretch/>
        </p:blipFill>
        <p:spPr>
          <a:xfrm>
            <a:off x="486000" y="1427225"/>
            <a:ext cx="4744800" cy="3198775"/>
          </a:xfrm>
          <a:prstGeom prst="rect">
            <a:avLst/>
          </a:prstGeom>
          <a:noFill/>
          <a:ln>
            <a:noFill/>
          </a:ln>
        </p:spPr>
      </p:pic>
      <p:sp>
        <p:nvSpPr>
          <p:cNvPr id="4" name="Google Shape;25;p2">
            <a:extLst>
              <a:ext uri="{FF2B5EF4-FFF2-40B4-BE49-F238E27FC236}">
                <a16:creationId xmlns:a16="http://schemas.microsoft.com/office/drawing/2014/main" id="{AB24D25E-5D0E-42EB-96FA-241CFE97FB02}"/>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Demosponge</a:t>
            </a:r>
            <a:endParaRPr sz="2200" b="0" i="1" u="none" strike="noStrike" cap="none" dirty="0">
              <a:solidFill>
                <a:srgbClr val="7C7C7C"/>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3"/>
        <p:cNvGrpSpPr/>
        <p:nvPr/>
      </p:nvGrpSpPr>
      <p:grpSpPr>
        <a:xfrm>
          <a:off x="0" y="0"/>
          <a:ext cx="0" cy="0"/>
          <a:chOff x="0" y="0"/>
          <a:chExt cx="0" cy="0"/>
        </a:xfrm>
      </p:grpSpPr>
      <p:pic>
        <p:nvPicPr>
          <p:cNvPr id="5" name="Google Shape;81;p16" descr="This bird squid (Ornithoteuthis antillarum) was observed during a dive on an isolated coral mound in the deep waters off the coasts of South Carolina, Georgia, and Florida.">
            <a:extLst>
              <a:ext uri="{FF2B5EF4-FFF2-40B4-BE49-F238E27FC236}">
                <a16:creationId xmlns:a16="http://schemas.microsoft.com/office/drawing/2014/main" id="{7A0D25CA-9DDB-42FE-B87D-378D6B397E32}"/>
              </a:ext>
            </a:extLst>
          </p:cNvPr>
          <p:cNvPicPr preferRelativeResize="0"/>
          <p:nvPr/>
        </p:nvPicPr>
        <p:blipFill rotWithShape="1">
          <a:blip r:embed="rId4">
            <a:alphaModFix/>
          </a:blip>
          <a:srcRect l="7629" r="9268"/>
          <a:stretch/>
        </p:blipFill>
        <p:spPr>
          <a:xfrm>
            <a:off x="486000" y="1414346"/>
            <a:ext cx="4744800" cy="3211653"/>
          </a:xfrm>
          <a:prstGeom prst="rect">
            <a:avLst/>
          </a:prstGeom>
          <a:noFill/>
          <a:ln>
            <a:noFill/>
          </a:ln>
        </p:spPr>
      </p:pic>
      <p:sp>
        <p:nvSpPr>
          <p:cNvPr id="74" name="Google Shape;74;p15"/>
          <p:cNvSpPr txBox="1">
            <a:spLocks noGrp="1"/>
          </p:cNvSpPr>
          <p:nvPr>
            <p:ph type="body" idx="1"/>
          </p:nvPr>
        </p:nvSpPr>
        <p:spPr>
          <a:xfrm>
            <a:off x="5324400" y="1953256"/>
            <a:ext cx="3499500" cy="2146711"/>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US" sz="1200" dirty="0">
                <a:solidFill>
                  <a:schemeClr val="bg2"/>
                </a:solidFill>
                <a:latin typeface="Roboto" panose="02000000000000000000" pitchFamily="2" charset="0"/>
                <a:ea typeface="Roboto" panose="02000000000000000000" pitchFamily="2" charset="0"/>
              </a:rPr>
              <a:t>This bird squid (</a:t>
            </a:r>
            <a:r>
              <a:rPr lang="en-US" sz="1200" i="1" dirty="0" err="1">
                <a:solidFill>
                  <a:schemeClr val="bg2"/>
                </a:solidFill>
                <a:latin typeface="Roboto" panose="02000000000000000000" pitchFamily="2" charset="0"/>
                <a:ea typeface="Roboto" panose="02000000000000000000" pitchFamily="2" charset="0"/>
              </a:rPr>
              <a:t>Ornithoteuthis</a:t>
            </a:r>
            <a:r>
              <a:rPr lang="en-US" sz="1200" i="1" dirty="0">
                <a:solidFill>
                  <a:schemeClr val="bg2"/>
                </a:solidFill>
                <a:latin typeface="Roboto" panose="02000000000000000000" pitchFamily="2" charset="0"/>
                <a:ea typeface="Roboto" panose="02000000000000000000" pitchFamily="2" charset="0"/>
              </a:rPr>
              <a:t> </a:t>
            </a:r>
            <a:r>
              <a:rPr lang="en-US" sz="1200" i="1" dirty="0" err="1">
                <a:solidFill>
                  <a:schemeClr val="bg2"/>
                </a:solidFill>
                <a:latin typeface="Roboto" panose="02000000000000000000" pitchFamily="2" charset="0"/>
                <a:ea typeface="Roboto" panose="02000000000000000000" pitchFamily="2" charset="0"/>
              </a:rPr>
              <a:t>antillarum</a:t>
            </a:r>
            <a:r>
              <a:rPr lang="en-US" sz="1200" dirty="0">
                <a:solidFill>
                  <a:schemeClr val="bg2"/>
                </a:solidFill>
                <a:latin typeface="Roboto" panose="02000000000000000000" pitchFamily="2" charset="0"/>
                <a:ea typeface="Roboto" panose="02000000000000000000" pitchFamily="2" charset="0"/>
              </a:rPr>
              <a:t>) was observed during a dive on an isolated coral mound in the deep waters off the coasts of South Carolina, Georgia, and Florida. The squid is holding its arms and tentacles close to its body, a likely defensive posture assumed in response to the remotely operated vehicle (ROV) in its deep-sea home.</a:t>
            </a:r>
            <a:endParaRPr lang="en" sz="1200"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endParaRPr lang="en" sz="1200" i="1"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US" sz="650" i="1" dirty="0">
                <a:solidFill>
                  <a:schemeClr val="bg2"/>
                </a:solidFill>
                <a:latin typeface="Roboto" panose="02000000000000000000" pitchFamily="2" charset="0"/>
                <a:ea typeface="Roboto" panose="02000000000000000000" pitchFamily="2" charset="0"/>
              </a:rPr>
              <a:t>Image courtesy of NOAA Ocean Exploration. </a:t>
            </a:r>
            <a:r>
              <a:rPr lang="en-US" sz="650" i="1" u="sng" dirty="0">
                <a:solidFill>
                  <a:schemeClr val="bg2"/>
                </a:solidFill>
                <a:latin typeface="Roboto" panose="02000000000000000000" pitchFamily="2" charset="0"/>
                <a:ea typeface="Roboto" panose="02000000000000000000" pitchFamily="2" charset="0"/>
              </a:rPr>
              <a:t>https://oceanexplorer.noaa.gov/okeanos/explorations/ex1907/logs/photolog/welcome.html#cbpi=/okeanos/explorations/ex1907/dailyupdates/nov6/media/squid.html</a:t>
            </a:r>
            <a:endParaRPr sz="650" i="1" u="sng" dirty="0">
              <a:solidFill>
                <a:schemeClr val="bg2"/>
              </a:solidFill>
              <a:latin typeface="Roboto" panose="02000000000000000000" pitchFamily="2" charset="0"/>
              <a:ea typeface="Roboto" panose="02000000000000000000" pitchFamily="2" charset="0"/>
            </a:endParaRPr>
          </a:p>
        </p:txBody>
      </p:sp>
      <p:sp>
        <p:nvSpPr>
          <p:cNvPr id="4" name="Google Shape;25;p2">
            <a:extLst>
              <a:ext uri="{FF2B5EF4-FFF2-40B4-BE49-F238E27FC236}">
                <a16:creationId xmlns:a16="http://schemas.microsoft.com/office/drawing/2014/main" id="{AB24D25E-5D0E-42EB-96FA-241CFE97FB02}"/>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Bird Squid</a:t>
            </a:r>
            <a:endParaRPr sz="2200" b="0" i="1" u="none" strike="noStrike" cap="none" dirty="0">
              <a:solidFill>
                <a:srgbClr val="7C7C7C"/>
              </a:solidFill>
              <a:latin typeface="Roboto"/>
              <a:ea typeface="Roboto"/>
              <a:cs typeface="Roboto"/>
              <a:sym typeface="Roboto"/>
            </a:endParaRPr>
          </a:p>
        </p:txBody>
      </p:sp>
    </p:spTree>
    <p:extLst>
      <p:ext uri="{BB962C8B-B14F-4D97-AF65-F5344CB8AC3E}">
        <p14:creationId xmlns:p14="http://schemas.microsoft.com/office/powerpoint/2010/main" val="2584586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body" idx="1"/>
          </p:nvPr>
        </p:nvSpPr>
        <p:spPr>
          <a:xfrm>
            <a:off x="6314009" y="1631518"/>
            <a:ext cx="2682391" cy="2900764"/>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1200" dirty="0">
                <a:solidFill>
                  <a:schemeClr val="bg2"/>
                </a:solidFill>
                <a:latin typeface="Roboto" panose="02000000000000000000" pitchFamily="2" charset="0"/>
                <a:ea typeface="Roboto" panose="02000000000000000000" pitchFamily="2" charset="0"/>
              </a:rPr>
              <a:t>This pink 12-armed animal is a brisingid sea star. The spines on its arms are covered with small, claw-like structures that it uses to catch small crustaceans as they swim by in the current. It then uses its tube feet to move its prey down to its mouth (at its center). This sea star was observed hanging out on a deep-sea coral mound located in the deep waters off the coast of South Carolina, Georgia, and Florida.</a:t>
            </a:r>
            <a:r>
              <a:rPr lang="en" sz="650" dirty="0">
                <a:solidFill>
                  <a:schemeClr val="bg2"/>
                </a:solidFill>
                <a:latin typeface="Roboto" panose="02000000000000000000" pitchFamily="2" charset="0"/>
                <a:ea typeface="Roboto" panose="02000000000000000000" pitchFamily="2" charset="0"/>
              </a:rPr>
              <a:t> </a:t>
            </a:r>
          </a:p>
          <a:p>
            <a:pPr marL="0" lvl="0" indent="0" algn="l" rtl="0">
              <a:spcBef>
                <a:spcPts val="0"/>
              </a:spcBef>
              <a:spcAft>
                <a:spcPts val="0"/>
              </a:spcAft>
              <a:buNone/>
            </a:pPr>
            <a:r>
              <a:rPr lang="en" sz="650" dirty="0">
                <a:solidFill>
                  <a:schemeClr val="bg2"/>
                </a:solidFill>
                <a:latin typeface="Roboto" panose="02000000000000000000" pitchFamily="2" charset="0"/>
                <a:ea typeface="Roboto" panose="02000000000000000000" pitchFamily="2" charset="0"/>
              </a:rPr>
              <a:t/>
            </a:r>
            <a:br>
              <a:rPr lang="en" sz="650" dirty="0">
                <a:solidFill>
                  <a:schemeClr val="bg2"/>
                </a:solidFill>
                <a:latin typeface="Roboto" panose="02000000000000000000" pitchFamily="2" charset="0"/>
                <a:ea typeface="Roboto" panose="02000000000000000000" pitchFamily="2" charset="0"/>
              </a:rPr>
            </a:br>
            <a:r>
              <a:rPr lang="en" sz="650" i="1" dirty="0">
                <a:solidFill>
                  <a:schemeClr val="bg2"/>
                </a:solidFill>
                <a:latin typeface="Roboto" panose="02000000000000000000" pitchFamily="2" charset="0"/>
                <a:ea typeface="Roboto" panose="02000000000000000000" pitchFamily="2" charset="0"/>
              </a:rPr>
              <a:t>Image Courtesy of NOAA Ocean Exploration. </a:t>
            </a:r>
            <a:r>
              <a:rPr lang="en" sz="650" i="1" u="sng" dirty="0">
                <a:solidFill>
                  <a:schemeClr val="bg2"/>
                </a:solidFill>
                <a:latin typeface="Roboto" panose="02000000000000000000" pitchFamily="2" charset="0"/>
                <a:ea typeface="Roboto" panose="02000000000000000000" pitchFamily="2" charset="0"/>
                <a:hlinkClick r:id="rId4">
                  <a:extLst>
                    <a:ext uri="{A12FA001-AC4F-418D-AE19-62706E023703}">
                      <ahyp:hlinkClr xmlns="" xmlns:ahyp="http://schemas.microsoft.com/office/drawing/2018/hyperlinkcolor" val="tx"/>
                    </a:ext>
                  </a:extLst>
                </a:hlinkClick>
              </a:rPr>
              <a:t>https://oceanexplorer.noaa.gov/okeanos/explorations/ex1907/logs/photolog/welcome.html#cbpi=/okeanos/explorations/ex1907/dailyupdates/nov6/media/seastar.html</a:t>
            </a:r>
            <a:r>
              <a:rPr lang="en" sz="650" i="1" dirty="0">
                <a:solidFill>
                  <a:schemeClr val="bg2"/>
                </a:solidFill>
                <a:latin typeface="Roboto" panose="02000000000000000000" pitchFamily="2" charset="0"/>
                <a:ea typeface="Roboto" panose="02000000000000000000" pitchFamily="2" charset="0"/>
              </a:rPr>
              <a:t> </a:t>
            </a:r>
            <a:endParaRPr sz="650" i="1" dirty="0">
              <a:solidFill>
                <a:schemeClr val="bg2"/>
              </a:solidFill>
              <a:latin typeface="Roboto" panose="02000000000000000000" pitchFamily="2" charset="0"/>
              <a:ea typeface="Roboto" panose="02000000000000000000" pitchFamily="2" charset="0"/>
            </a:endParaRPr>
          </a:p>
        </p:txBody>
      </p:sp>
      <p:pic>
        <p:nvPicPr>
          <p:cNvPr id="87" name="Google Shape;87;p17" descr="This pink 12-armed animal is a brisingid sea star."/>
          <p:cNvPicPr preferRelativeResize="0"/>
          <p:nvPr/>
        </p:nvPicPr>
        <p:blipFill>
          <a:blip r:embed="rId5">
            <a:alphaModFix/>
          </a:blip>
          <a:stretch>
            <a:fillRect/>
          </a:stretch>
        </p:blipFill>
        <p:spPr>
          <a:xfrm>
            <a:off x="496651" y="1400524"/>
            <a:ext cx="5745749" cy="3231990"/>
          </a:xfrm>
          <a:prstGeom prst="rect">
            <a:avLst/>
          </a:prstGeom>
          <a:noFill/>
          <a:ln>
            <a:noFill/>
          </a:ln>
        </p:spPr>
      </p:pic>
      <p:sp>
        <p:nvSpPr>
          <p:cNvPr id="4" name="Google Shape;25;p2">
            <a:extLst>
              <a:ext uri="{FF2B5EF4-FFF2-40B4-BE49-F238E27FC236}">
                <a16:creationId xmlns:a16="http://schemas.microsoft.com/office/drawing/2014/main" id="{EF368F65-AF9B-42AB-83DE-ADF12427ACD2}"/>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err="1">
                <a:solidFill>
                  <a:srgbClr val="00A0DC"/>
                </a:solidFill>
                <a:latin typeface="Roboto"/>
                <a:ea typeface="Roboto"/>
                <a:cs typeface="Roboto"/>
                <a:sym typeface="Roboto"/>
              </a:rPr>
              <a:t>Brisingid</a:t>
            </a:r>
            <a:r>
              <a:rPr lang="en-US" sz="2200" b="1" dirty="0">
                <a:solidFill>
                  <a:srgbClr val="00A0DC"/>
                </a:solidFill>
                <a:latin typeface="Roboto"/>
                <a:ea typeface="Roboto"/>
                <a:cs typeface="Roboto"/>
                <a:sym typeface="Roboto"/>
              </a:rPr>
              <a:t> Sea Star</a:t>
            </a:r>
            <a:endParaRPr sz="2200" b="0" i="1" u="none" strike="noStrike" cap="none" dirty="0">
              <a:solidFill>
                <a:srgbClr val="7C7C7C"/>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1"/>
        <p:cNvGrpSpPr/>
        <p:nvPr/>
      </p:nvGrpSpPr>
      <p:grpSpPr>
        <a:xfrm>
          <a:off x="0" y="0"/>
          <a:ext cx="0" cy="0"/>
          <a:chOff x="0" y="0"/>
          <a:chExt cx="0" cy="0"/>
        </a:xfrm>
      </p:grpSpPr>
      <p:pic>
        <p:nvPicPr>
          <p:cNvPr id="92" name="Google Shape;92;p18" descr="The Lophelia pertusa deep-sea coral mounds were also home to high biodiversity, as is evident in this image, which features a variety of Lophelia pertusa inhabitants, including glass sponges, squat lobsters, a snail, an urchin, and more."/>
          <p:cNvPicPr preferRelativeResize="0"/>
          <p:nvPr/>
        </p:nvPicPr>
        <p:blipFill>
          <a:blip r:embed="rId4">
            <a:alphaModFix/>
          </a:blip>
          <a:stretch>
            <a:fillRect/>
          </a:stretch>
        </p:blipFill>
        <p:spPr>
          <a:xfrm>
            <a:off x="459300" y="1338351"/>
            <a:ext cx="5811239" cy="3363250"/>
          </a:xfrm>
          <a:prstGeom prst="rect">
            <a:avLst/>
          </a:prstGeom>
          <a:noFill/>
          <a:ln>
            <a:noFill/>
          </a:ln>
        </p:spPr>
      </p:pic>
      <p:sp>
        <p:nvSpPr>
          <p:cNvPr id="93" name="Google Shape;93;p18"/>
          <p:cNvSpPr txBox="1">
            <a:spLocks noGrp="1"/>
          </p:cNvSpPr>
          <p:nvPr>
            <p:ph type="body" idx="1"/>
          </p:nvPr>
        </p:nvSpPr>
        <p:spPr>
          <a:xfrm>
            <a:off x="6368400" y="1553764"/>
            <a:ext cx="2653200" cy="2985402"/>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1200" dirty="0">
                <a:solidFill>
                  <a:schemeClr val="bg2"/>
                </a:solidFill>
                <a:latin typeface="Roboto" panose="02000000000000000000" pitchFamily="2" charset="0"/>
                <a:ea typeface="Roboto" panose="02000000000000000000" pitchFamily="2" charset="0"/>
              </a:rPr>
              <a:t>While exploring deep-sea coral mounds off the coast of South Carolina, Georgia, or Florida, scientists found large colonies of </a:t>
            </a:r>
            <a:r>
              <a:rPr lang="en" sz="1200" i="1" dirty="0" err="1">
                <a:solidFill>
                  <a:schemeClr val="bg2"/>
                </a:solidFill>
                <a:latin typeface="Roboto" panose="02000000000000000000" pitchFamily="2" charset="0"/>
                <a:ea typeface="Roboto" panose="02000000000000000000" pitchFamily="2" charset="0"/>
              </a:rPr>
              <a:t>Lophelia</a:t>
            </a:r>
            <a:r>
              <a:rPr lang="en" sz="1200" i="1" dirty="0">
                <a:solidFill>
                  <a:schemeClr val="bg2"/>
                </a:solidFill>
                <a:latin typeface="Roboto" panose="02000000000000000000" pitchFamily="2" charset="0"/>
                <a:ea typeface="Roboto" panose="02000000000000000000" pitchFamily="2" charset="0"/>
              </a:rPr>
              <a:t> </a:t>
            </a:r>
            <a:r>
              <a:rPr lang="en" sz="1200" i="1" dirty="0" err="1">
                <a:solidFill>
                  <a:schemeClr val="bg2"/>
                </a:solidFill>
                <a:latin typeface="Roboto" panose="02000000000000000000" pitchFamily="2" charset="0"/>
                <a:ea typeface="Roboto" panose="02000000000000000000" pitchFamily="2" charset="0"/>
              </a:rPr>
              <a:t>pertusa</a:t>
            </a:r>
            <a:r>
              <a:rPr lang="en" sz="1200" dirty="0">
                <a:solidFill>
                  <a:schemeClr val="bg2"/>
                </a:solidFill>
                <a:latin typeface="Roboto" panose="02000000000000000000" pitchFamily="2" charset="0"/>
                <a:ea typeface="Roboto" panose="02000000000000000000" pitchFamily="2" charset="0"/>
              </a:rPr>
              <a:t> deep-sea corals. The coral mounds were also home to high biodiversity, as is evident in this image, which features a variety of </a:t>
            </a:r>
            <a:r>
              <a:rPr lang="en" sz="1200" i="1" dirty="0" err="1">
                <a:solidFill>
                  <a:schemeClr val="bg2"/>
                </a:solidFill>
                <a:latin typeface="Roboto" panose="02000000000000000000" pitchFamily="2" charset="0"/>
                <a:ea typeface="Roboto" panose="02000000000000000000" pitchFamily="2" charset="0"/>
              </a:rPr>
              <a:t>Lophelia</a:t>
            </a:r>
            <a:r>
              <a:rPr lang="en" sz="1200" i="1" dirty="0">
                <a:solidFill>
                  <a:schemeClr val="bg2"/>
                </a:solidFill>
                <a:latin typeface="Roboto" panose="02000000000000000000" pitchFamily="2" charset="0"/>
                <a:ea typeface="Roboto" panose="02000000000000000000" pitchFamily="2" charset="0"/>
              </a:rPr>
              <a:t> </a:t>
            </a:r>
            <a:r>
              <a:rPr lang="en" sz="1200" i="1" dirty="0" err="1">
                <a:solidFill>
                  <a:schemeClr val="bg2"/>
                </a:solidFill>
                <a:latin typeface="Roboto" panose="02000000000000000000" pitchFamily="2" charset="0"/>
                <a:ea typeface="Roboto" panose="02000000000000000000" pitchFamily="2" charset="0"/>
              </a:rPr>
              <a:t>pertusa</a:t>
            </a:r>
            <a:r>
              <a:rPr lang="en" sz="1200" dirty="0">
                <a:solidFill>
                  <a:schemeClr val="bg2"/>
                </a:solidFill>
                <a:latin typeface="Roboto" panose="02000000000000000000" pitchFamily="2" charset="0"/>
                <a:ea typeface="Roboto" panose="02000000000000000000" pitchFamily="2" charset="0"/>
              </a:rPr>
              <a:t> inhabitants, including glass sponges, squat lobsters, a snail, an urchin, and more.</a:t>
            </a:r>
            <a:br>
              <a:rPr lang="en" sz="1200" dirty="0">
                <a:solidFill>
                  <a:schemeClr val="bg2"/>
                </a:solidFill>
                <a:latin typeface="Roboto" panose="02000000000000000000" pitchFamily="2" charset="0"/>
                <a:ea typeface="Roboto" panose="02000000000000000000" pitchFamily="2" charset="0"/>
              </a:rPr>
            </a:br>
            <a:endParaRPr lang="en" sz="1200"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650" i="1" dirty="0">
                <a:solidFill>
                  <a:schemeClr val="bg2"/>
                </a:solidFill>
                <a:latin typeface="Roboto" panose="02000000000000000000" pitchFamily="2" charset="0"/>
                <a:ea typeface="Roboto" panose="02000000000000000000" pitchFamily="2" charset="0"/>
              </a:rPr>
              <a:t>Image courtesy of NOAA Ocean Exploration. </a:t>
            </a:r>
            <a:r>
              <a:rPr lang="en" sz="650" i="1" u="sng" dirty="0">
                <a:solidFill>
                  <a:schemeClr val="bg2"/>
                </a:solidFill>
                <a:latin typeface="Roboto" panose="02000000000000000000" pitchFamily="2" charset="0"/>
                <a:ea typeface="Roboto" panose="02000000000000000000" pitchFamily="2" charset="0"/>
                <a:hlinkClick r:id="rId5">
                  <a:extLst>
                    <a:ext uri="{A12FA001-AC4F-418D-AE19-62706E023703}">
                      <ahyp:hlinkClr xmlns="" xmlns:ahyp="http://schemas.microsoft.com/office/drawing/2018/hyperlinkcolor" val="tx"/>
                    </a:ext>
                  </a:extLst>
                </a:hlinkClick>
              </a:rPr>
              <a:t>https://oceanexplorer.noaa.gov/okeanos/explorations/ex1907/logs/photolog/welcome.html#cbpi=/okeanos/explorations/ex1907/dailyupdates/nov6/media/habitat.html</a:t>
            </a:r>
            <a:endParaRPr sz="650" i="1" dirty="0">
              <a:solidFill>
                <a:schemeClr val="bg2"/>
              </a:solidFill>
              <a:latin typeface="Roboto" panose="02000000000000000000" pitchFamily="2" charset="0"/>
              <a:ea typeface="Roboto" panose="02000000000000000000" pitchFamily="2" charset="0"/>
            </a:endParaRPr>
          </a:p>
        </p:txBody>
      </p:sp>
      <p:sp>
        <p:nvSpPr>
          <p:cNvPr id="4" name="Google Shape;25;p2">
            <a:extLst>
              <a:ext uri="{FF2B5EF4-FFF2-40B4-BE49-F238E27FC236}">
                <a16:creationId xmlns:a16="http://schemas.microsoft.com/office/drawing/2014/main" id="{E356013B-D31E-44F7-9FC0-7648BE2E1296}"/>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A Variety of Inhabitants</a:t>
            </a:r>
            <a:endParaRPr sz="2200" b="0" i="1" u="none" strike="noStrike" cap="none" dirty="0">
              <a:solidFill>
                <a:srgbClr val="7C7C7C"/>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7"/>
        <p:cNvGrpSpPr/>
        <p:nvPr/>
      </p:nvGrpSpPr>
      <p:grpSpPr>
        <a:xfrm>
          <a:off x="0" y="0"/>
          <a:ext cx="0" cy="0"/>
          <a:chOff x="0" y="0"/>
          <a:chExt cx="0" cy="0"/>
        </a:xfrm>
      </p:grpSpPr>
      <p:sp>
        <p:nvSpPr>
          <p:cNvPr id="98" name="Google Shape;98;p19"/>
          <p:cNvSpPr txBox="1">
            <a:spLocks noGrp="1"/>
          </p:cNvSpPr>
          <p:nvPr>
            <p:ph type="body" idx="1"/>
          </p:nvPr>
        </p:nvSpPr>
        <p:spPr>
          <a:xfrm>
            <a:off x="6202800" y="1519368"/>
            <a:ext cx="2814250" cy="2985402"/>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1200" dirty="0">
                <a:solidFill>
                  <a:schemeClr val="bg2"/>
                </a:solidFill>
                <a:latin typeface="Roboto" panose="02000000000000000000" pitchFamily="2" charset="0"/>
                <a:ea typeface="Roboto" panose="02000000000000000000" pitchFamily="2" charset="0"/>
              </a:rPr>
              <a:t>It’s not unusual to come across new species when we explore deep-sea areas that no one has ever been to before. This yellow mesh fan, spotted during a remotely operated vehicle (ROV) dive in the deep waters off the coasts of South Carolina, Georgia, and Florida, is actually an animal - not trash! Scientists were unable to identify the species through the camera, so they collected a sample for further analysis in the lab.</a:t>
            </a:r>
          </a:p>
          <a:p>
            <a:pPr marL="0" lvl="0" indent="0" algn="l" rtl="0">
              <a:spcBef>
                <a:spcPts val="0"/>
              </a:spcBef>
              <a:spcAft>
                <a:spcPts val="0"/>
              </a:spcAft>
              <a:buNone/>
            </a:pPr>
            <a:endParaRPr lang="en" sz="1200" i="1"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650" i="1" dirty="0">
                <a:solidFill>
                  <a:schemeClr val="bg2"/>
                </a:solidFill>
                <a:latin typeface="Roboto" panose="02000000000000000000" pitchFamily="2" charset="0"/>
                <a:ea typeface="Roboto" panose="02000000000000000000" pitchFamily="2" charset="0"/>
              </a:rPr>
              <a:t>Image courtesy of NOAA Ocean Exploration. </a:t>
            </a:r>
            <a:r>
              <a:rPr lang="en" sz="650" i="1" u="sng" dirty="0">
                <a:solidFill>
                  <a:schemeClr val="bg2"/>
                </a:solidFill>
                <a:latin typeface="Roboto" panose="02000000000000000000" pitchFamily="2" charset="0"/>
                <a:ea typeface="Roboto" panose="02000000000000000000" pitchFamily="2" charset="0"/>
                <a:hlinkClick r:id="rId4">
                  <a:extLst>
                    <a:ext uri="{A12FA001-AC4F-418D-AE19-62706E023703}">
                      <ahyp:hlinkClr xmlns="" xmlns:ahyp="http://schemas.microsoft.com/office/drawing/2018/hyperlinkcolor" val="tx"/>
                    </a:ext>
                  </a:extLst>
                </a:hlinkClick>
              </a:rPr>
              <a:t>https://oceanexplorer.noaa.gov/okeanos/explorations/ex1907/logs/photolog/welcome.html#cbpi=/okeanos/explorations/ex1907/dailyupdates/nov6/media/meshfan.html</a:t>
            </a:r>
            <a:r>
              <a:rPr lang="en" sz="650" i="1" dirty="0">
                <a:solidFill>
                  <a:schemeClr val="bg2"/>
                </a:solidFill>
                <a:latin typeface="Roboto" panose="02000000000000000000" pitchFamily="2" charset="0"/>
                <a:ea typeface="Roboto" panose="02000000000000000000" pitchFamily="2" charset="0"/>
              </a:rPr>
              <a:t> </a:t>
            </a:r>
            <a:endParaRPr sz="650" i="1" dirty="0">
              <a:solidFill>
                <a:schemeClr val="bg2"/>
              </a:solidFill>
              <a:latin typeface="Roboto" panose="02000000000000000000" pitchFamily="2" charset="0"/>
              <a:ea typeface="Roboto" panose="02000000000000000000" pitchFamily="2" charset="0"/>
            </a:endParaRPr>
          </a:p>
        </p:txBody>
      </p:sp>
      <p:pic>
        <p:nvPicPr>
          <p:cNvPr id="99" name="Google Shape;99;p19" descr="This yellow mesh fan, spotted during a remotely operated vehicle (ROV) dive in the deep waters off the coasts of South Carolina, Georgia, and Florida, is actually an animal - not trash!"/>
          <p:cNvPicPr preferRelativeResize="0"/>
          <p:nvPr/>
        </p:nvPicPr>
        <p:blipFill>
          <a:blip r:embed="rId5">
            <a:alphaModFix/>
          </a:blip>
          <a:stretch>
            <a:fillRect/>
          </a:stretch>
        </p:blipFill>
        <p:spPr>
          <a:xfrm>
            <a:off x="317662" y="1391301"/>
            <a:ext cx="5762738" cy="3241536"/>
          </a:xfrm>
          <a:prstGeom prst="rect">
            <a:avLst/>
          </a:prstGeom>
          <a:noFill/>
          <a:ln>
            <a:noFill/>
          </a:ln>
        </p:spPr>
      </p:pic>
      <p:sp>
        <p:nvSpPr>
          <p:cNvPr id="4" name="Google Shape;25;p2">
            <a:extLst>
              <a:ext uri="{FF2B5EF4-FFF2-40B4-BE49-F238E27FC236}">
                <a16:creationId xmlns:a16="http://schemas.microsoft.com/office/drawing/2014/main" id="{3059F51F-9840-41B8-91EA-1FF47169F398}"/>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Yellow Mesh Fan</a:t>
            </a:r>
            <a:endParaRPr sz="2200" b="0" i="1" u="none" strike="noStrike" cap="none" dirty="0">
              <a:solidFill>
                <a:srgbClr val="7C7C7C"/>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
        <p:cNvGrpSpPr/>
        <p:nvPr/>
      </p:nvGrpSpPr>
      <p:grpSpPr>
        <a:xfrm>
          <a:off x="0" y="0"/>
          <a:ext cx="0" cy="0"/>
          <a:chOff x="0" y="0"/>
          <a:chExt cx="0" cy="0"/>
        </a:xfrm>
      </p:grpSpPr>
      <p:sp>
        <p:nvSpPr>
          <p:cNvPr id="104" name="Google Shape;104;p20"/>
          <p:cNvSpPr txBox="1">
            <a:spLocks noGrp="1"/>
          </p:cNvSpPr>
          <p:nvPr>
            <p:ph type="body" idx="1"/>
          </p:nvPr>
        </p:nvSpPr>
        <p:spPr>
          <a:xfrm>
            <a:off x="6462000" y="1712447"/>
            <a:ext cx="2559600" cy="2431405"/>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1200" dirty="0">
                <a:solidFill>
                  <a:schemeClr val="bg2"/>
                </a:solidFill>
                <a:latin typeface="Roboto" panose="02000000000000000000" pitchFamily="2" charset="0"/>
                <a:ea typeface="Roboto" panose="02000000000000000000" pitchFamily="2" charset="0"/>
              </a:rPr>
              <a:t>During a remotely operated vehicle (ROV) dive in the Million Mounds Coral region off the coast of Florida, explorers spotted an abundance of spiky-armed brittle stars with pink central discs moving in the coral rubble. This one was collected from a depth of 822 meters (2,697 feet).</a:t>
            </a:r>
            <a:br>
              <a:rPr lang="en" sz="1200" dirty="0">
                <a:solidFill>
                  <a:schemeClr val="bg2"/>
                </a:solidFill>
                <a:latin typeface="Roboto" panose="02000000000000000000" pitchFamily="2" charset="0"/>
                <a:ea typeface="Roboto" panose="02000000000000000000" pitchFamily="2" charset="0"/>
              </a:rPr>
            </a:br>
            <a:endParaRPr lang="en" sz="1200"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650" i="1" dirty="0">
                <a:solidFill>
                  <a:schemeClr val="bg2"/>
                </a:solidFill>
                <a:latin typeface="Roboto" panose="02000000000000000000" pitchFamily="2" charset="0"/>
                <a:ea typeface="Roboto" panose="02000000000000000000" pitchFamily="2" charset="0"/>
              </a:rPr>
              <a:t>Image courtesy of NOAA Ocean Exploration. </a:t>
            </a:r>
            <a:r>
              <a:rPr lang="en" sz="650" i="1" u="sng" dirty="0">
                <a:solidFill>
                  <a:schemeClr val="bg2"/>
                </a:solidFill>
                <a:latin typeface="Roboto" panose="02000000000000000000" pitchFamily="2" charset="0"/>
                <a:ea typeface="Roboto" panose="02000000000000000000" pitchFamily="2" charset="0"/>
                <a:hlinkClick r:id="rId4">
                  <a:extLst>
                    <a:ext uri="{A12FA001-AC4F-418D-AE19-62706E023703}">
                      <ahyp:hlinkClr xmlns="" xmlns:ahyp="http://schemas.microsoft.com/office/drawing/2018/hyperlinkcolor" val="tx"/>
                    </a:ext>
                  </a:extLst>
                </a:hlinkClick>
              </a:rPr>
              <a:t>https://oceanexplorer.noaa.gov/okeanos/explorations/ex2107/gallery/gallery.html#cbpi=/okeanos/explorations/ex2107/gallery/media/dive14-brittle-star.inc</a:t>
            </a:r>
            <a:r>
              <a:rPr lang="en" sz="650" i="1" dirty="0">
                <a:solidFill>
                  <a:schemeClr val="bg2"/>
                </a:solidFill>
                <a:latin typeface="Roboto" panose="02000000000000000000" pitchFamily="2" charset="0"/>
                <a:ea typeface="Roboto" panose="02000000000000000000" pitchFamily="2" charset="0"/>
              </a:rPr>
              <a:t> </a:t>
            </a:r>
            <a:endParaRPr sz="650" i="1" dirty="0">
              <a:solidFill>
                <a:schemeClr val="bg2"/>
              </a:solidFill>
              <a:latin typeface="Roboto" panose="02000000000000000000" pitchFamily="2" charset="0"/>
              <a:ea typeface="Roboto" panose="02000000000000000000" pitchFamily="2" charset="0"/>
            </a:endParaRPr>
          </a:p>
        </p:txBody>
      </p:sp>
      <p:pic>
        <p:nvPicPr>
          <p:cNvPr id="105" name="Google Shape;105;p20" descr="During a remotely operated vehicle (ROV) dive in the Million Mounds Coral region off the coast of Florida, explorers spotted an abundance of spiky-armed brittle stars with pink central discs moving in the coral rubble."/>
          <p:cNvPicPr preferRelativeResize="0"/>
          <p:nvPr/>
        </p:nvPicPr>
        <p:blipFill>
          <a:blip r:embed="rId5">
            <a:alphaModFix/>
          </a:blip>
          <a:stretch>
            <a:fillRect/>
          </a:stretch>
        </p:blipFill>
        <p:spPr>
          <a:xfrm>
            <a:off x="277444" y="1387200"/>
            <a:ext cx="6058666" cy="3408000"/>
          </a:xfrm>
          <a:prstGeom prst="rect">
            <a:avLst/>
          </a:prstGeom>
          <a:noFill/>
          <a:ln>
            <a:noFill/>
          </a:ln>
        </p:spPr>
      </p:pic>
      <p:sp>
        <p:nvSpPr>
          <p:cNvPr id="4" name="Google Shape;25;p2">
            <a:extLst>
              <a:ext uri="{FF2B5EF4-FFF2-40B4-BE49-F238E27FC236}">
                <a16:creationId xmlns:a16="http://schemas.microsoft.com/office/drawing/2014/main" id="{4254CD08-F8DB-4640-B56C-DDDAAF33870A}"/>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Brittle Star</a:t>
            </a:r>
            <a:endParaRPr sz="2200" b="0" i="1" u="none" strike="noStrike" cap="none" dirty="0">
              <a:solidFill>
                <a:srgbClr val="7C7C7C"/>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110" name="Google Shape;110;p21"/>
          <p:cNvSpPr txBox="1">
            <a:spLocks noGrp="1"/>
          </p:cNvSpPr>
          <p:nvPr>
            <p:ph type="body" idx="1"/>
          </p:nvPr>
        </p:nvSpPr>
        <p:spPr>
          <a:xfrm>
            <a:off x="6365174" y="2571750"/>
            <a:ext cx="2499172" cy="75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solidFill>
                  <a:schemeClr val="bg2"/>
                </a:solidFill>
                <a:latin typeface="Roboto" panose="02000000000000000000" pitchFamily="2" charset="0"/>
                <a:ea typeface="Roboto" panose="02000000000000000000" pitchFamily="2" charset="0"/>
              </a:rPr>
              <a:t>Explorers observed many animals within the coral rubble in the Million Mounds coral region during dives with remotely operated vehicles (ROVs). This rattail fish was observed swimming around coral rubble at 822 meters (2,697 feet). During the dive, scientists saw several other species of fish, including cutthroat eels, cusk eels, and even a Darwin’s slimehead.</a:t>
            </a:r>
          </a:p>
          <a:p>
            <a:pPr marL="0" lvl="0" indent="0" algn="l" rtl="0">
              <a:spcBef>
                <a:spcPts val="0"/>
              </a:spcBef>
              <a:spcAft>
                <a:spcPts val="0"/>
              </a:spcAft>
              <a:buNone/>
            </a:pPr>
            <a:endParaRPr lang="en" sz="1200" dirty="0">
              <a:solidFill>
                <a:schemeClr val="bg2"/>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650" i="1" dirty="0">
                <a:solidFill>
                  <a:schemeClr val="bg2"/>
                </a:solidFill>
                <a:latin typeface="Roboto" panose="02000000000000000000" pitchFamily="2" charset="0"/>
                <a:ea typeface="Roboto" panose="02000000000000000000" pitchFamily="2" charset="0"/>
              </a:rPr>
              <a:t>Image courtesy of NOAA Ocean Exploration. </a:t>
            </a:r>
            <a:r>
              <a:rPr lang="en" sz="650" i="1" u="sng" dirty="0">
                <a:solidFill>
                  <a:schemeClr val="bg2"/>
                </a:solidFill>
                <a:latin typeface="Roboto" panose="02000000000000000000" pitchFamily="2" charset="0"/>
                <a:ea typeface="Roboto" panose="02000000000000000000" pitchFamily="2" charset="0"/>
                <a:hlinkClick r:id="rId4"/>
              </a:rPr>
              <a:t>https://oceanexplorer.noaa.gov/okeanos/explorations/ex2107/gallery/gallery.html#cbpi=/okeanos/explorations/ex2107/gallery/media/dive14-rattail.inc</a:t>
            </a:r>
            <a:r>
              <a:rPr lang="en" sz="650" i="1" dirty="0">
                <a:solidFill>
                  <a:schemeClr val="bg2"/>
                </a:solidFill>
                <a:latin typeface="Roboto" panose="02000000000000000000" pitchFamily="2" charset="0"/>
                <a:ea typeface="Roboto" panose="02000000000000000000" pitchFamily="2" charset="0"/>
              </a:rPr>
              <a:t> </a:t>
            </a:r>
            <a:endParaRPr sz="650" i="1" dirty="0">
              <a:solidFill>
                <a:schemeClr val="bg2"/>
              </a:solidFill>
              <a:latin typeface="Roboto" panose="02000000000000000000" pitchFamily="2" charset="0"/>
              <a:ea typeface="Roboto" panose="02000000000000000000" pitchFamily="2" charset="0"/>
            </a:endParaRPr>
          </a:p>
        </p:txBody>
      </p:sp>
      <p:pic>
        <p:nvPicPr>
          <p:cNvPr id="111" name="Google Shape;111;p21" descr="This rattail fish was observed swimming around coral rubble at 822 meters (2,697 feet)."/>
          <p:cNvPicPr preferRelativeResize="0"/>
          <p:nvPr/>
        </p:nvPicPr>
        <p:blipFill>
          <a:blip r:embed="rId5">
            <a:alphaModFix/>
          </a:blip>
          <a:stretch>
            <a:fillRect/>
          </a:stretch>
        </p:blipFill>
        <p:spPr>
          <a:xfrm>
            <a:off x="347950" y="1339981"/>
            <a:ext cx="5942818" cy="3342836"/>
          </a:xfrm>
          <a:prstGeom prst="rect">
            <a:avLst/>
          </a:prstGeom>
          <a:noFill/>
          <a:ln>
            <a:noFill/>
          </a:ln>
        </p:spPr>
      </p:pic>
      <p:sp>
        <p:nvSpPr>
          <p:cNvPr id="4" name="Google Shape;25;p2">
            <a:extLst>
              <a:ext uri="{FF2B5EF4-FFF2-40B4-BE49-F238E27FC236}">
                <a16:creationId xmlns:a16="http://schemas.microsoft.com/office/drawing/2014/main" id="{B35108CC-7716-4D51-83EA-5FD041EFE636}"/>
              </a:ext>
            </a:extLst>
          </p:cNvPr>
          <p:cNvSpPr txBox="1"/>
          <p:nvPr/>
        </p:nvSpPr>
        <p:spPr>
          <a:xfrm>
            <a:off x="1572206" y="380009"/>
            <a:ext cx="7755394" cy="53908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dirty="0">
                <a:solidFill>
                  <a:srgbClr val="00A0DC"/>
                </a:solidFill>
                <a:latin typeface="Roboto"/>
                <a:ea typeface="Roboto"/>
                <a:cs typeface="Roboto"/>
                <a:sym typeface="Roboto"/>
              </a:rPr>
              <a:t>Rattail</a:t>
            </a:r>
            <a:endParaRPr sz="2200" b="0" i="1" u="none" strike="noStrike" cap="none" dirty="0">
              <a:solidFill>
                <a:srgbClr val="7C7C7C"/>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TotalTime>
  <Words>1457</Words>
  <Application>Microsoft Office PowerPoint</Application>
  <PresentationFormat>On-screen Show (16:9)</PresentationFormat>
  <Paragraphs>119</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Merriweather</vt:lpstr>
      <vt:lpstr>Roboto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Deep-Sea Coral Community Slides</dc:title>
  <dc:creator>Susan Haynes</dc:creator>
  <cp:lastModifiedBy>Matthew King</cp:lastModifiedBy>
  <cp:revision>38</cp:revision>
  <dcterms:modified xsi:type="dcterms:W3CDTF">2022-03-21T18:44:15Z</dcterms:modified>
</cp:coreProperties>
</file>