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1" r:id="rId6"/>
    <p:sldId id="262" r:id="rId7"/>
    <p:sldId id="263" r:id="rId8"/>
    <p:sldId id="264" r:id="rId9"/>
    <p:sldId id="265" r:id="rId10"/>
    <p:sldId id="267" r:id="rId11"/>
    <p:sldId id="266" r:id="rId12"/>
  </p:sldIdLst>
  <p:sldSz cx="9144000" cy="5143500" type="screen16x9"/>
  <p:notesSz cx="6858000" cy="9144000"/>
  <p:embeddedFontLst>
    <p:embeddedFont>
      <p:font typeface="Roboto" panose="02000000000000000000" pitchFamily="2" charset="0"/>
      <p:regular r:id="rId14"/>
      <p:bold r:id="rId15"/>
      <p:italic r:id="rId16"/>
      <p:boldItalic r:id="rId17"/>
    </p:embeddedFont>
    <p:embeddedFont>
      <p:font typeface="Merriweather" panose="00000500000000000000"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j7KjSw3quUybAc7yFrecin4vjxU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raida NanezJames - NOAA Affiliate" initials="" lastIdx="15" clrIdx="0"/>
  <p:cmAuthor id="1" name="Susan Haynes - NOAA Affiliate" initials="" lastIdx="2" clrIdx="1"/>
  <p:cmAuthor id="2" name="Susan Haynes" initials="SH" lastIdx="11" clrIdx="2">
    <p:extLst>
      <p:ext uri="{19B8F6BF-5375-455C-9EA6-DF929625EA0E}">
        <p15:presenceInfo xmlns:p15="http://schemas.microsoft.com/office/powerpoint/2012/main" userId="Susan Haynes" providerId="None"/>
      </p:ext>
    </p:extLst>
  </p:cmAuthor>
  <p:cmAuthor id="3" name="Suraida-Nanez James" initials="SJ" lastIdx="1" clrIdx="3">
    <p:extLst>
      <p:ext uri="{19B8F6BF-5375-455C-9EA6-DF929625EA0E}">
        <p15:presenceInfo xmlns:p15="http://schemas.microsoft.com/office/powerpoint/2012/main" userId="Suraida-Nanez Jam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95" autoAdjust="0"/>
  </p:normalViewPr>
  <p:slideViewPr>
    <p:cSldViewPr snapToGrid="0">
      <p:cViewPr varScale="1">
        <p:scale>
          <a:sx n="146" d="100"/>
          <a:sy n="146" d="100"/>
        </p:scale>
        <p:origin x="59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font" Target="fonts/font2.fntdata"/><Relationship Id="rId23" Type="http://customschemas.google.com/relationships/presentationmetadata" Target="meta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Methane hydrate (frozen methane) and methane gas at Astoria Canyon Floor (video): https://www.youtube.com/watch?v=OazBJkRIAmA&amp;t=1s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08e1b15a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208e1b15a5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08e1b15a5c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g208e1b15a5c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dd0703ab5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g1dd0703ab52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5" name="Google Shape;10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900" dirty="0">
                <a:solidFill>
                  <a:schemeClr val="dk1"/>
                </a:solidFill>
              </a:rPr>
              <a:t>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 name="Google Shape;42;p1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3" name="Google Shape;43;p1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1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5" name="Google Shape;4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2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2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
        <p:cNvGrpSpPr/>
        <p:nvPr/>
      </p:nvGrpSpPr>
      <p:grpSpPr>
        <a:xfrm>
          <a:off x="0" y="0"/>
          <a:ext cx="0" cy="0"/>
          <a:chOff x="0" y="0"/>
          <a:chExt cx="0" cy="0"/>
        </a:xfrm>
      </p:grpSpPr>
      <p:sp>
        <p:nvSpPr>
          <p:cNvPr id="14" name="Google Shape;14;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
        <p:cNvGrpSpPr/>
        <p:nvPr/>
      </p:nvGrpSpPr>
      <p:grpSpPr>
        <a:xfrm>
          <a:off x="0" y="0"/>
          <a:ext cx="0" cy="0"/>
          <a:chOff x="0" y="0"/>
          <a:chExt cx="0" cy="0"/>
        </a:xfrm>
      </p:grpSpPr>
      <p:sp>
        <p:nvSpPr>
          <p:cNvPr id="23" name="Google Shape;23;p2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24" name="Google Shape;24;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1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7" name="Google Shape;2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1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5" name="Google Shape;35;p1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 name="Google Shape;36;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1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9" name="Google Shape;39;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youtube.com/watch?v=OazBJkRIAm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youtube.com/watch?v=OazBJkRIAmA&amp;t=1s"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phet.colorado.edu/sims/html/states-of-matter-basics/latest/states-of-matter-basics_en.html"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ahmjHLyF9GM"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8" Type="http://schemas.openxmlformats.org/officeDocument/2006/relationships/hyperlink" Target="https://oceanexplorer.noaa.gov/okeanos/explorations/ex1304/dailyupdates/dailyupdates.html#cbpi=july11.html" TargetMode="External"/><Relationship Id="rId3" Type="http://schemas.openxmlformats.org/officeDocument/2006/relationships/image" Target="../media/image3.jpg"/><Relationship Id="rId7" Type="http://schemas.openxmlformats.org/officeDocument/2006/relationships/hyperlink" Target="https://oceanexplorer.noaa.gov/okeanos/explorations/ex1402/logs/apr12/apr12.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hyperlink" Target="https://www.pmel.noaa.gov/eoi/Cascadia-margin.html" TargetMode="External"/><Relationship Id="rId4" Type="http://schemas.openxmlformats.org/officeDocument/2006/relationships/image" Target="../media/image4.jpg"/><Relationship Id="rId9" Type="http://schemas.openxmlformats.org/officeDocument/2006/relationships/hyperlink" Target="https://oceanexplorer.noaa.gov/explorations/deepeast01/logs/sep27/media/hydrateoverhang.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ceanexplorer.noaa.gov/edu/materials/methane-hydrate-formation-demonstration.mp4"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hyperlink" Target="https://commons.wikimedia.org/wiki/File:CH4_hydrate_sI.jpg" TargetMode="External"/><Relationship Id="rId4" Type="http://schemas.openxmlformats.org/officeDocument/2006/relationships/hyperlink" Target="https://www.usgs.gov/media/images/hydrate-molecul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p:nvPr/>
        </p:nvSpPr>
        <p:spPr>
          <a:xfrm>
            <a:off x="2281363" y="4546350"/>
            <a:ext cx="2603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200" b="1" i="0" u="none" strike="noStrike" cap="none" dirty="0">
                <a:solidFill>
                  <a:schemeClr val="dk1"/>
                </a:solidFill>
                <a:latin typeface="Arial"/>
                <a:ea typeface="Arial"/>
                <a:cs typeface="Arial"/>
                <a:sym typeface="Arial"/>
              </a:rPr>
              <a:t>0:25 -0:50 min no sound</a:t>
            </a:r>
            <a:endParaRPr sz="1200" b="0" i="0" u="none" strike="noStrike" cap="none" dirty="0">
              <a:solidFill>
                <a:srgbClr val="000000"/>
              </a:solidFill>
              <a:latin typeface="Arial"/>
              <a:ea typeface="Arial"/>
              <a:cs typeface="Arial"/>
              <a:sym typeface="Arial"/>
            </a:endParaRPr>
          </a:p>
        </p:txBody>
      </p:sp>
      <p:pic>
        <p:nvPicPr>
          <p:cNvPr id="55" name="Google Shape;55;p1" descr="Exposed methane hydrate (frozen methane) and methane gase on the seafloor at Astoria Canyon.&#10;&#10;More information about this research available here: https://www.pmel.noaa.gov/eoi/Cascadia-margin.html" title="Methane hydrate (frozen methane) and methane gas at Astoria Canyon Floor">
            <a:hlinkClick r:id="rId3"/>
          </p:cNvPr>
          <p:cNvPicPr preferRelativeResize="0"/>
          <p:nvPr/>
        </p:nvPicPr>
        <p:blipFill rotWithShape="1">
          <a:blip r:embed="rId4">
            <a:alphaModFix/>
          </a:blip>
          <a:srcRect/>
          <a:stretch/>
        </p:blipFill>
        <p:spPr>
          <a:xfrm>
            <a:off x="2374790" y="1104443"/>
            <a:ext cx="4677063" cy="3507791"/>
          </a:xfrm>
          <a:prstGeom prst="rect">
            <a:avLst/>
          </a:prstGeom>
          <a:noFill/>
          <a:ln>
            <a:noFill/>
          </a:ln>
        </p:spPr>
      </p:pic>
      <p:sp>
        <p:nvSpPr>
          <p:cNvPr id="56" name="Google Shape;56;p1"/>
          <p:cNvSpPr txBox="1"/>
          <p:nvPr/>
        </p:nvSpPr>
        <p:spPr>
          <a:xfrm>
            <a:off x="1430517" y="340330"/>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i="0" u="none" strike="noStrike" cap="none" dirty="0">
                <a:solidFill>
                  <a:srgbClr val="00A0DC"/>
                </a:solidFill>
                <a:latin typeface="Roboto"/>
                <a:ea typeface="Roboto"/>
                <a:cs typeface="Roboto"/>
                <a:sym typeface="Roboto"/>
              </a:rPr>
              <a:t>Experience the Phenomenon: Making Observations</a:t>
            </a:r>
            <a:endParaRPr sz="1400" b="0" i="0" u="none" strike="noStrike" cap="none" dirty="0">
              <a:solidFill>
                <a:srgbClr val="000000"/>
              </a:solidFill>
              <a:latin typeface="Arial"/>
              <a:ea typeface="Arial"/>
              <a:cs typeface="Arial"/>
              <a:sym typeface="Arial"/>
            </a:endParaRPr>
          </a:p>
        </p:txBody>
      </p:sp>
      <p:sp>
        <p:nvSpPr>
          <p:cNvPr id="2" name="Google Shape;72;p2">
            <a:extLst>
              <a:ext uri="{FF2B5EF4-FFF2-40B4-BE49-F238E27FC236}">
                <a16:creationId xmlns:a16="http://schemas.microsoft.com/office/drawing/2014/main" id="{31485E89-024A-D711-BC0C-B01276C6DFA8}"/>
              </a:ext>
            </a:extLst>
          </p:cNvPr>
          <p:cNvSpPr/>
          <p:nvPr/>
        </p:nvSpPr>
        <p:spPr>
          <a:xfrm>
            <a:off x="4163921" y="4618544"/>
            <a:ext cx="3589586" cy="507791"/>
          </a:xfrm>
          <a:prstGeom prst="rect">
            <a:avLst/>
          </a:prstGeom>
          <a:noFill/>
          <a:ln>
            <a:noFill/>
          </a:ln>
        </p:spPr>
        <p:txBody>
          <a:bodyPr spcFirstLastPara="1" wrap="square" lIns="91425" tIns="45700" rIns="91425" bIns="45700" anchor="t" anchorCtr="0">
            <a:spAutoFit/>
          </a:bodyPr>
          <a:lstStyle/>
          <a:p>
            <a:pPr lvl="0">
              <a:buSzPts val="600"/>
            </a:pPr>
            <a:r>
              <a:rPr lang="en-US" sz="900" b="0" i="1" strike="noStrike" cap="none" dirty="0">
                <a:solidFill>
                  <a:srgbClr val="7F7F7F"/>
                </a:solidFill>
                <a:latin typeface="Arial"/>
                <a:ea typeface="Arial"/>
                <a:cs typeface="Arial"/>
                <a:sym typeface="Arial"/>
              </a:rPr>
              <a:t>Source</a:t>
            </a:r>
            <a:r>
              <a:rPr lang="en-US" sz="900" dirty="0">
                <a:solidFill>
                  <a:srgbClr val="7F7F7F"/>
                </a:solidFill>
              </a:rPr>
              <a:t>: </a:t>
            </a:r>
            <a:r>
              <a:rPr lang="en-US" sz="900" dirty="0">
                <a:solidFill>
                  <a:srgbClr val="7F7F7F"/>
                </a:solidFill>
                <a:hlinkClick r:id="rId5"/>
              </a:rPr>
              <a:t>https://www.youtube.com/watch?v=OazBJkRIAmA&amp;t=1s</a:t>
            </a:r>
            <a:endParaRPr lang="en-US" sz="900" dirty="0">
              <a:solidFill>
                <a:srgbClr val="7F7F7F"/>
              </a:solidFill>
            </a:endParaRPr>
          </a:p>
          <a:p>
            <a:pPr lvl="0">
              <a:buSzPts val="600"/>
            </a:pPr>
            <a:r>
              <a:rPr lang="en-US" sz="900" dirty="0">
                <a:solidFill>
                  <a:srgbClr val="7F7F7F"/>
                </a:solidFill>
              </a:rPr>
              <a:t> </a:t>
            </a:r>
            <a:endParaRPr lang="en-US" sz="900" b="0" u="sng" strike="noStrike" cap="none" dirty="0">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endParaRPr sz="900" b="0" i="1" u="none" strike="noStrike" cap="none" dirty="0">
              <a:solidFill>
                <a:srgbClr val="7F7F7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208e1b15a5c_0_0"/>
          <p:cNvSpPr txBox="1">
            <a:spLocks noGrp="1"/>
          </p:cNvSpPr>
          <p:nvPr>
            <p:ph type="body" idx="1"/>
          </p:nvPr>
        </p:nvSpPr>
        <p:spPr>
          <a:xfrm>
            <a:off x="1040674" y="4293725"/>
            <a:ext cx="7004100" cy="6051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0"/>
              </a:spcAft>
              <a:buSzPts val="1800"/>
              <a:buNone/>
            </a:pPr>
            <a:r>
              <a:rPr lang="en-US" sz="800" i="1" u="sng" dirty="0">
                <a:solidFill>
                  <a:srgbClr val="7F7F7F"/>
                </a:solidFill>
                <a:hlinkClick r:id="rId3">
                  <a:extLst>
                    <a:ext uri="{A12FA001-AC4F-418D-AE19-62706E023703}">
                      <ahyp:hlinkClr xmlns:ahyp="http://schemas.microsoft.com/office/drawing/2018/hyperlinkcolor" xmlns="" val="tx"/>
                    </a:ext>
                  </a:extLst>
                </a:hlinkClick>
              </a:rPr>
              <a:t>https://phet.colorado.edu/sims/html/states-of-matter-basics/latest/states-of-matter-basics_en.html</a:t>
            </a:r>
            <a:endParaRPr sz="800" i="1" u="sng" dirty="0">
              <a:solidFill>
                <a:srgbClr val="7F7F7F"/>
              </a:solidFill>
            </a:endParaRPr>
          </a:p>
        </p:txBody>
      </p:sp>
      <p:pic>
        <p:nvPicPr>
          <p:cNvPr id="156" name="Google Shape;156;g208e1b15a5c_0_0" descr="States of Matter video"/>
          <p:cNvPicPr preferRelativeResize="0"/>
          <p:nvPr/>
        </p:nvPicPr>
        <p:blipFill rotWithShape="1">
          <a:blip r:embed="rId4">
            <a:alphaModFix/>
          </a:blip>
          <a:srcRect t="13475" r="66679" b="4595"/>
          <a:stretch/>
        </p:blipFill>
        <p:spPr>
          <a:xfrm>
            <a:off x="1138851" y="1249464"/>
            <a:ext cx="7004150" cy="3229075"/>
          </a:xfrm>
          <a:prstGeom prst="rect">
            <a:avLst/>
          </a:prstGeom>
          <a:noFill/>
          <a:ln>
            <a:noFill/>
          </a:ln>
        </p:spPr>
      </p:pic>
      <p:sp>
        <p:nvSpPr>
          <p:cNvPr id="157" name="Google Shape;157;g208e1b15a5c_0_0"/>
          <p:cNvSpPr txBox="1"/>
          <p:nvPr/>
        </p:nvSpPr>
        <p:spPr>
          <a:xfrm>
            <a:off x="1430517" y="340330"/>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i="0" u="none" strike="noStrike" cap="none" dirty="0">
                <a:solidFill>
                  <a:srgbClr val="00A0DC"/>
                </a:solidFill>
                <a:latin typeface="Roboto"/>
                <a:ea typeface="Roboto"/>
                <a:cs typeface="Roboto"/>
                <a:sym typeface="Roboto"/>
              </a:rPr>
              <a:t>Phase Change Simulation: </a:t>
            </a:r>
            <a:r>
              <a:rPr lang="en-US" sz="2200" b="1" i="1" u="none" strike="noStrike" cap="none" dirty="0">
                <a:solidFill>
                  <a:srgbClr val="00A0DC"/>
                </a:solidFill>
                <a:latin typeface="Roboto"/>
                <a:ea typeface="Roboto"/>
                <a:cs typeface="Roboto"/>
                <a:sym typeface="Roboto"/>
              </a:rPr>
              <a:t>Optional</a:t>
            </a:r>
            <a:endParaRPr sz="1400" b="0" i="1"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9"/>
          <p:cNvSpPr txBox="1"/>
          <p:nvPr/>
        </p:nvSpPr>
        <p:spPr>
          <a:xfrm>
            <a:off x="2556046" y="4472643"/>
            <a:ext cx="1319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200" b="1" i="0" u="none" strike="noStrike" cap="none" dirty="0">
                <a:solidFill>
                  <a:srgbClr val="000000"/>
                </a:solidFill>
                <a:latin typeface="Arial"/>
                <a:ea typeface="Arial"/>
                <a:cs typeface="Arial"/>
                <a:sym typeface="Arial"/>
              </a:rPr>
              <a:t>0:30 – 3:17 min</a:t>
            </a:r>
            <a:endParaRPr sz="1200" b="1" i="0" u="none" strike="noStrike" cap="none" dirty="0">
              <a:solidFill>
                <a:srgbClr val="000000"/>
              </a:solidFill>
              <a:latin typeface="Arial"/>
              <a:ea typeface="Arial"/>
              <a:cs typeface="Arial"/>
              <a:sym typeface="Arial"/>
            </a:endParaRPr>
          </a:p>
        </p:txBody>
      </p:sp>
      <p:pic>
        <p:nvPicPr>
          <p:cNvPr id="149" name="Google Shape;149;p9" descr="Under certain pressure and temperature conditions gas molecules  such as methane  can crystallize with water molecules to an ice-like structure, so-called methane hydrates. At the MARUM institute in Bremen, scientists are working toward a better understanding of the role of methane hydrates for the deep-sea ecosystems, the global carbon cycle, and the stability of continental slopes. Methane hydrates have received special attention because the energy stored in them may be used by people in the future.&#10;&#10;The music for this videos was specially composed by Schiller (Christopher von Deylen) within the project &quot;Wissenschaft trifft Kunst&quot; (&quot;Science meets Art&quot;).&#10;&#10;Dieses Video gibt es auch auf Deutsch:&#10;http://www.youtube.com/watch?v=P-bSPdn0qWU&amp;list=PL395BC911BD96DCE3&amp;index=0&amp;feature=plcp&#10;&#10;This video is also available with Chinese subtitles:&#10;http://www.youtube.com/user/marumTV?feature=mhee#p/c/395BC911BD96DCE3/12/vnncSIQjgcI" title="Cold Seeps and Methane Hydrates">
            <a:hlinkClick r:id="rId3"/>
          </p:cNvPr>
          <p:cNvPicPr preferRelativeResize="0"/>
          <p:nvPr/>
        </p:nvPicPr>
        <p:blipFill rotWithShape="1">
          <a:blip r:embed="rId4">
            <a:alphaModFix/>
          </a:blip>
          <a:srcRect/>
          <a:stretch/>
        </p:blipFill>
        <p:spPr>
          <a:xfrm>
            <a:off x="2444604" y="1116788"/>
            <a:ext cx="4536032" cy="3402024"/>
          </a:xfrm>
          <a:prstGeom prst="rect">
            <a:avLst/>
          </a:prstGeom>
          <a:noFill/>
          <a:ln>
            <a:noFill/>
          </a:ln>
        </p:spPr>
      </p:pic>
      <p:sp>
        <p:nvSpPr>
          <p:cNvPr id="150" name="Google Shape;150;p9"/>
          <p:cNvSpPr txBox="1"/>
          <p:nvPr/>
        </p:nvSpPr>
        <p:spPr>
          <a:xfrm>
            <a:off x="1432911" y="362002"/>
            <a:ext cx="797304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100" b="1" i="0" u="none" strike="noStrike" cap="none" dirty="0">
                <a:solidFill>
                  <a:srgbClr val="00A0DC"/>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Put the Pieces Together: Cold Seeps and Methane Hydrates</a:t>
            </a:r>
            <a:endParaRPr sz="2100" b="0" i="0" u="none" strike="noStrike" cap="none" dirty="0">
              <a:solidFill>
                <a:srgbClr val="000000"/>
              </a:solidFill>
              <a:latin typeface="Arial"/>
              <a:ea typeface="Arial"/>
              <a:cs typeface="Arial"/>
              <a:sym typeface="Arial"/>
            </a:endParaRPr>
          </a:p>
        </p:txBody>
      </p:sp>
      <p:sp>
        <p:nvSpPr>
          <p:cNvPr id="2" name="Google Shape;72;p2">
            <a:extLst>
              <a:ext uri="{FF2B5EF4-FFF2-40B4-BE49-F238E27FC236}">
                <a16:creationId xmlns:a16="http://schemas.microsoft.com/office/drawing/2014/main" id="{CFB5EC62-8C0B-743E-6AC9-E7E0280E398C}"/>
              </a:ext>
            </a:extLst>
          </p:cNvPr>
          <p:cNvSpPr/>
          <p:nvPr/>
        </p:nvSpPr>
        <p:spPr>
          <a:xfrm>
            <a:off x="3698545" y="4564980"/>
            <a:ext cx="3793484"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900" b="0" i="1" strike="noStrike" cap="none" dirty="0">
                <a:solidFill>
                  <a:srgbClr val="7F7F7F"/>
                </a:solidFill>
                <a:latin typeface="Arial"/>
                <a:ea typeface="Arial"/>
                <a:cs typeface="Arial"/>
                <a:sym typeface="Arial"/>
              </a:rPr>
              <a:t>Source: </a:t>
            </a:r>
            <a:r>
              <a:rPr lang="en-US" sz="900" b="0" i="1" u="sng" strike="noStrike" cap="none" dirty="0">
                <a:solidFill>
                  <a:srgbClr val="7F7F7F"/>
                </a:solidFill>
                <a:latin typeface="Arial"/>
                <a:ea typeface="Arial"/>
                <a:cs typeface="Arial"/>
                <a:sym typeface="Arial"/>
              </a:rPr>
              <a:t>https://www.youtube.com/watch?v=ahmjHLyF9GM</a:t>
            </a:r>
            <a:endParaRPr sz="900" b="0" i="1" u="none" strike="noStrike" cap="none" dirty="0">
              <a:solidFill>
                <a:srgbClr val="7F7F7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2" name="Google Shape;62;p2" descr="Close-up of methane hydrate observed at a depth of 1,055 meters, near where bubble plumes were detected in previous sonar data. Methane hydrates, a hydrate patch, and chemosynthetic communities were seen during today’s dive, but no active seepage was observed. Image courtesy of the NOAA Office of Ocean Exploration and Research, Northeast U.S. Canyons Expedition 2013."/>
          <p:cNvPicPr preferRelativeResize="0"/>
          <p:nvPr/>
        </p:nvPicPr>
        <p:blipFill rotWithShape="1">
          <a:blip r:embed="rId3">
            <a:alphaModFix/>
          </a:blip>
          <a:srcRect t="4733" b="1"/>
          <a:stretch/>
        </p:blipFill>
        <p:spPr>
          <a:xfrm>
            <a:off x="4508910" y="3132521"/>
            <a:ext cx="3052246" cy="1498502"/>
          </a:xfrm>
          <a:prstGeom prst="rect">
            <a:avLst/>
          </a:prstGeom>
          <a:noFill/>
          <a:ln>
            <a:noFill/>
          </a:ln>
        </p:spPr>
      </p:pic>
      <p:pic>
        <p:nvPicPr>
          <p:cNvPr id="63" name="Google Shape;63;p2" descr="Exposed methane hydrate (frozen methane) and methane gas bubbles found on the seafloor near Astoria Canyon."/>
          <p:cNvPicPr preferRelativeResize="0"/>
          <p:nvPr/>
        </p:nvPicPr>
        <p:blipFill rotWithShape="1">
          <a:blip r:embed="rId4">
            <a:alphaModFix/>
          </a:blip>
          <a:srcRect b="11499"/>
          <a:stretch/>
        </p:blipFill>
        <p:spPr>
          <a:xfrm>
            <a:off x="4508535" y="1181746"/>
            <a:ext cx="3052618" cy="1725005"/>
          </a:xfrm>
          <a:prstGeom prst="rect">
            <a:avLst/>
          </a:prstGeom>
          <a:noFill/>
          <a:ln>
            <a:noFill/>
          </a:ln>
        </p:spPr>
      </p:pic>
      <p:pic>
        <p:nvPicPr>
          <p:cNvPr id="64" name="Google Shape;64;p2" descr="This site had a fantastic “amphitheater of chemosynthetic life.” Here we saw bathymodiolus mussels, methane hydrate or ice, and ice worms. There were also a number of sea urchins, sea stars, and fish in this area. Most impressive about this ledge was large accumulation of hydrates under the ledge as well as the large collection of mussels hanging upside down and a group of mussels that hung down off the ledge. Image courtesy of the NOAA Office of Ocean Exploration and Research, Exploration of the Gulf of Mexico 2014."/>
          <p:cNvPicPr preferRelativeResize="0"/>
          <p:nvPr/>
        </p:nvPicPr>
        <p:blipFill rotWithShape="1">
          <a:blip r:embed="rId5">
            <a:alphaModFix/>
          </a:blip>
          <a:srcRect b="11054"/>
          <a:stretch/>
        </p:blipFill>
        <p:spPr>
          <a:xfrm>
            <a:off x="1450075" y="3118699"/>
            <a:ext cx="2987936" cy="1512324"/>
          </a:xfrm>
          <a:prstGeom prst="rect">
            <a:avLst/>
          </a:prstGeom>
          <a:noFill/>
          <a:ln>
            <a:noFill/>
          </a:ln>
        </p:spPr>
      </p:pic>
      <p:cxnSp>
        <p:nvCxnSpPr>
          <p:cNvPr id="65" name="Google Shape;65;p2"/>
          <p:cNvCxnSpPr/>
          <p:nvPr/>
        </p:nvCxnSpPr>
        <p:spPr>
          <a:xfrm rot="10800000" flipH="1">
            <a:off x="1795455" y="4158178"/>
            <a:ext cx="1309761" cy="327733"/>
          </a:xfrm>
          <a:prstGeom prst="straightConnector1">
            <a:avLst/>
          </a:prstGeom>
          <a:noFill/>
          <a:ln w="38100" cap="flat" cmpd="sng">
            <a:solidFill>
              <a:srgbClr val="FF0000"/>
            </a:solidFill>
            <a:prstDash val="solid"/>
            <a:round/>
            <a:headEnd type="none" w="sm" len="sm"/>
            <a:tailEnd type="triangle" w="med" len="med"/>
          </a:ln>
        </p:spPr>
      </p:cxnSp>
      <p:cxnSp>
        <p:nvCxnSpPr>
          <p:cNvPr id="66" name="Google Shape;66;p2"/>
          <p:cNvCxnSpPr/>
          <p:nvPr/>
        </p:nvCxnSpPr>
        <p:spPr>
          <a:xfrm rot="10800000">
            <a:off x="6861411" y="3916969"/>
            <a:ext cx="584319" cy="568942"/>
          </a:xfrm>
          <a:prstGeom prst="straightConnector1">
            <a:avLst/>
          </a:prstGeom>
          <a:noFill/>
          <a:ln w="38100" cap="flat" cmpd="sng">
            <a:solidFill>
              <a:srgbClr val="FF0000"/>
            </a:solidFill>
            <a:prstDash val="solid"/>
            <a:round/>
            <a:headEnd type="none" w="sm" len="sm"/>
            <a:tailEnd type="triangle" w="med" len="med"/>
          </a:ln>
        </p:spPr>
      </p:cxnSp>
      <p:cxnSp>
        <p:nvCxnSpPr>
          <p:cNvPr id="67" name="Google Shape;67;p2"/>
          <p:cNvCxnSpPr/>
          <p:nvPr/>
        </p:nvCxnSpPr>
        <p:spPr>
          <a:xfrm rot="10800000">
            <a:off x="6289905" y="2212616"/>
            <a:ext cx="353666" cy="612803"/>
          </a:xfrm>
          <a:prstGeom prst="straightConnector1">
            <a:avLst/>
          </a:prstGeom>
          <a:noFill/>
          <a:ln w="38100" cap="flat" cmpd="sng">
            <a:solidFill>
              <a:srgbClr val="FF0000"/>
            </a:solidFill>
            <a:prstDash val="solid"/>
            <a:round/>
            <a:headEnd type="none" w="sm" len="sm"/>
            <a:tailEnd type="triangle" w="med" len="med"/>
          </a:ln>
        </p:spPr>
      </p:cxnSp>
      <p:cxnSp>
        <p:nvCxnSpPr>
          <p:cNvPr id="68" name="Google Shape;68;p2"/>
          <p:cNvCxnSpPr/>
          <p:nvPr/>
        </p:nvCxnSpPr>
        <p:spPr>
          <a:xfrm rot="10800000" flipH="1">
            <a:off x="5134703" y="1954126"/>
            <a:ext cx="655909" cy="180236"/>
          </a:xfrm>
          <a:prstGeom prst="straightConnector1">
            <a:avLst/>
          </a:prstGeom>
          <a:noFill/>
          <a:ln w="38100" cap="flat" cmpd="sng">
            <a:solidFill>
              <a:srgbClr val="FF0000"/>
            </a:solidFill>
            <a:prstDash val="solid"/>
            <a:round/>
            <a:headEnd type="none" w="sm" len="sm"/>
            <a:tailEnd type="triangle" w="med" len="med"/>
          </a:ln>
        </p:spPr>
      </p:cxnSp>
      <p:pic>
        <p:nvPicPr>
          <p:cNvPr id="69" name="Google Shape;69;p2" descr="Outcrop of white gas hydrate at Blake Ridge is building &quot;down,&quot; like a stalagmite in a cave, as methane bubbles rise up, hit the overhang and instantly turn to hydrate. Image courtesy of Deep East 2001, NOAA/OER."/>
          <p:cNvPicPr preferRelativeResize="0"/>
          <p:nvPr/>
        </p:nvPicPr>
        <p:blipFill rotWithShape="1">
          <a:blip r:embed="rId6">
            <a:alphaModFix/>
          </a:blip>
          <a:srcRect r="1162" b="11262"/>
          <a:stretch/>
        </p:blipFill>
        <p:spPr>
          <a:xfrm>
            <a:off x="1450075" y="1181746"/>
            <a:ext cx="2987938" cy="1729612"/>
          </a:xfrm>
          <a:prstGeom prst="rect">
            <a:avLst/>
          </a:prstGeom>
          <a:noFill/>
          <a:ln>
            <a:noFill/>
          </a:ln>
        </p:spPr>
      </p:pic>
      <p:cxnSp>
        <p:nvCxnSpPr>
          <p:cNvPr id="70" name="Google Shape;70;p2"/>
          <p:cNvCxnSpPr/>
          <p:nvPr/>
        </p:nvCxnSpPr>
        <p:spPr>
          <a:xfrm rot="10800000" flipH="1">
            <a:off x="1720195" y="1806914"/>
            <a:ext cx="1190820" cy="327450"/>
          </a:xfrm>
          <a:prstGeom prst="straightConnector1">
            <a:avLst/>
          </a:prstGeom>
          <a:noFill/>
          <a:ln w="38100" cap="flat" cmpd="sng">
            <a:solidFill>
              <a:srgbClr val="FF0000"/>
            </a:solidFill>
            <a:prstDash val="solid"/>
            <a:round/>
            <a:headEnd type="none" w="sm" len="sm"/>
            <a:tailEnd type="triangle" w="med" len="med"/>
          </a:ln>
        </p:spPr>
      </p:cxnSp>
      <p:sp>
        <p:nvSpPr>
          <p:cNvPr id="71" name="Google Shape;71;p2"/>
          <p:cNvSpPr/>
          <p:nvPr/>
        </p:nvSpPr>
        <p:spPr>
          <a:xfrm>
            <a:off x="1347487" y="4606858"/>
            <a:ext cx="3841681" cy="1846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1" u="sng" strike="noStrike" cap="none" dirty="0">
                <a:solidFill>
                  <a:srgbClr val="7F7F7F"/>
                </a:solidFill>
                <a:latin typeface="Arial"/>
                <a:ea typeface="Arial"/>
                <a:cs typeface="Arial"/>
                <a:sym typeface="Arial"/>
                <a:hlinkClick r:id="rId7">
                  <a:extLst>
                    <a:ext uri="{A12FA001-AC4F-418D-AE19-62706E023703}">
                      <ahyp:hlinkClr xmlns:ahyp="http://schemas.microsoft.com/office/drawing/2018/hyperlinkcolor" xmlns="" val="tx"/>
                    </a:ext>
                  </a:extLst>
                </a:hlinkClick>
              </a:rPr>
              <a:t>https://oceanexplorer.noaa.gov/okeanos/explorations/ex1402/logs/apr12/apr12.html</a:t>
            </a:r>
            <a:endParaRPr sz="600" b="0" i="1" u="none" strike="noStrike" cap="none" dirty="0">
              <a:solidFill>
                <a:srgbClr val="7F7F7F"/>
              </a:solidFill>
              <a:latin typeface="Arial"/>
              <a:ea typeface="Arial"/>
              <a:cs typeface="Arial"/>
              <a:sym typeface="Arial"/>
            </a:endParaRPr>
          </a:p>
        </p:txBody>
      </p:sp>
      <p:sp>
        <p:nvSpPr>
          <p:cNvPr id="72" name="Google Shape;72;p2"/>
          <p:cNvSpPr/>
          <p:nvPr/>
        </p:nvSpPr>
        <p:spPr>
          <a:xfrm>
            <a:off x="4438011" y="4607515"/>
            <a:ext cx="3185232"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1" u="sng" strike="noStrike" cap="none" dirty="0">
                <a:solidFill>
                  <a:srgbClr val="7F7F7F"/>
                </a:solidFill>
                <a:latin typeface="Arial"/>
                <a:ea typeface="Arial"/>
                <a:cs typeface="Arial"/>
                <a:sym typeface="Arial"/>
                <a:hlinkClick r:id="rId8"/>
              </a:rPr>
              <a:t>https://oceanexplorer.noaa.gov/okeanos/explorations/ex1304/dailyupdates/dailyupdates.html#cbpi=july11.html</a:t>
            </a:r>
            <a:r>
              <a:rPr lang="en-US" sz="600" b="0" i="1" u="none" strike="noStrike" cap="none" dirty="0">
                <a:solidFill>
                  <a:srgbClr val="7F7F7F"/>
                </a:solidFill>
                <a:latin typeface="Arial"/>
                <a:ea typeface="Arial"/>
                <a:cs typeface="Arial"/>
                <a:sym typeface="Arial"/>
              </a:rPr>
              <a:t> </a:t>
            </a:r>
            <a:endParaRPr sz="600" b="0" i="1" u="none" strike="noStrike" cap="none" dirty="0">
              <a:solidFill>
                <a:srgbClr val="7F7F7F"/>
              </a:solidFill>
              <a:latin typeface="Arial"/>
              <a:ea typeface="Arial"/>
              <a:cs typeface="Arial"/>
              <a:sym typeface="Arial"/>
            </a:endParaRPr>
          </a:p>
        </p:txBody>
      </p:sp>
      <p:sp>
        <p:nvSpPr>
          <p:cNvPr id="73" name="Google Shape;73;p2"/>
          <p:cNvSpPr/>
          <p:nvPr/>
        </p:nvSpPr>
        <p:spPr>
          <a:xfrm>
            <a:off x="1347487" y="2870656"/>
            <a:ext cx="3000998"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1" u="sng" strike="noStrike" cap="none" dirty="0">
                <a:solidFill>
                  <a:srgbClr val="7F7F7F"/>
                </a:solidFill>
                <a:latin typeface="Arial"/>
                <a:ea typeface="Arial"/>
                <a:cs typeface="Arial"/>
                <a:sym typeface="Arial"/>
                <a:hlinkClick r:id="rId9">
                  <a:extLst>
                    <a:ext uri="{A12FA001-AC4F-418D-AE19-62706E023703}">
                      <ahyp:hlinkClr xmlns:ahyp="http://schemas.microsoft.com/office/drawing/2018/hyperlinkcolor" xmlns="" val="tx"/>
                    </a:ext>
                  </a:extLst>
                </a:hlinkClick>
              </a:rPr>
              <a:t>https://oceanexplorer.noaa.gov/explorations/deepeast01/logs/sep27/media/hydrateoverhang.html</a:t>
            </a:r>
            <a:endParaRPr sz="600" b="0" i="1" u="none" strike="noStrike" cap="none" dirty="0">
              <a:solidFill>
                <a:srgbClr val="7F7F7F"/>
              </a:solidFill>
              <a:latin typeface="Arial"/>
              <a:ea typeface="Arial"/>
              <a:cs typeface="Arial"/>
              <a:sym typeface="Arial"/>
            </a:endParaRPr>
          </a:p>
        </p:txBody>
      </p:sp>
      <p:sp>
        <p:nvSpPr>
          <p:cNvPr id="74" name="Google Shape;74;p2"/>
          <p:cNvSpPr/>
          <p:nvPr/>
        </p:nvSpPr>
        <p:spPr>
          <a:xfrm>
            <a:off x="4419008" y="2879746"/>
            <a:ext cx="2430540" cy="1846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1" u="sng" strike="noStrike" cap="none" dirty="0">
                <a:solidFill>
                  <a:srgbClr val="7F7F7F"/>
                </a:solidFill>
                <a:latin typeface="Arial"/>
                <a:ea typeface="Arial"/>
                <a:cs typeface="Arial"/>
                <a:sym typeface="Arial"/>
                <a:hlinkClick r:id="rId10">
                  <a:extLst>
                    <a:ext uri="{A12FA001-AC4F-418D-AE19-62706E023703}">
                      <ahyp:hlinkClr xmlns:ahyp="http://schemas.microsoft.com/office/drawing/2018/hyperlinkcolor" xmlns="" val="tx"/>
                    </a:ext>
                  </a:extLst>
                </a:hlinkClick>
              </a:rPr>
              <a:t>https://www.pmel.noaa.gov/eoi/Cascadia-margin.html</a:t>
            </a:r>
            <a:endParaRPr sz="600" b="0" i="1" u="none" strike="noStrike" cap="none" dirty="0">
              <a:solidFill>
                <a:srgbClr val="7F7F7F"/>
              </a:solidFill>
              <a:latin typeface="Arial"/>
              <a:ea typeface="Arial"/>
              <a:cs typeface="Arial"/>
              <a:sym typeface="Arial"/>
            </a:endParaRPr>
          </a:p>
        </p:txBody>
      </p:sp>
      <p:sp>
        <p:nvSpPr>
          <p:cNvPr id="75" name="Google Shape;75;p2"/>
          <p:cNvSpPr txBox="1"/>
          <p:nvPr/>
        </p:nvSpPr>
        <p:spPr>
          <a:xfrm>
            <a:off x="1430517" y="340330"/>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i="0" u="none" strike="noStrike" cap="none" dirty="0">
                <a:solidFill>
                  <a:srgbClr val="00A0DC"/>
                </a:solidFill>
                <a:latin typeface="Roboto"/>
                <a:ea typeface="Roboto"/>
                <a:cs typeface="Roboto"/>
                <a:sym typeface="Roboto"/>
              </a:rPr>
              <a:t>What do you see? What questions do you have?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g208e1b15a5c_0_50"/>
          <p:cNvSpPr txBox="1">
            <a:spLocks noGrp="1"/>
          </p:cNvSpPr>
          <p:nvPr>
            <p:ph type="body" idx="1"/>
          </p:nvPr>
        </p:nvSpPr>
        <p:spPr>
          <a:xfrm>
            <a:off x="486958" y="1291125"/>
            <a:ext cx="5460299" cy="3408300"/>
          </a:xfrm>
          <a:prstGeom prst="rect">
            <a:avLst/>
          </a:prstGeom>
          <a:noFill/>
          <a:ln>
            <a:noFill/>
          </a:ln>
        </p:spPr>
        <p:txBody>
          <a:bodyPr spcFirstLastPara="1" wrap="square" lIns="91425" tIns="91425" rIns="91425" bIns="91425" anchor="t" anchorCtr="0">
            <a:noAutofit/>
          </a:bodyPr>
          <a:lstStyle/>
          <a:p>
            <a:pPr marL="101600" lvl="0" indent="0" algn="l" rtl="0">
              <a:lnSpc>
                <a:spcPct val="115000"/>
              </a:lnSpc>
              <a:spcBef>
                <a:spcPts val="0"/>
              </a:spcBef>
              <a:spcAft>
                <a:spcPts val="0"/>
              </a:spcAft>
              <a:buClr>
                <a:schemeClr val="dk1"/>
              </a:buClr>
              <a:buSzPts val="2000"/>
              <a:buNone/>
            </a:pPr>
            <a:r>
              <a:rPr lang="en-US" sz="1500" b="1" dirty="0">
                <a:solidFill>
                  <a:schemeClr val="bg1">
                    <a:lumMod val="50000"/>
                  </a:schemeClr>
                </a:solidFill>
              </a:rPr>
              <a:t>Cold Seeps</a:t>
            </a:r>
            <a:endParaRPr sz="1500" b="1" dirty="0">
              <a:solidFill>
                <a:schemeClr val="bg1">
                  <a:lumMod val="50000"/>
                </a:schemeClr>
              </a:solidFill>
            </a:endParaRPr>
          </a:p>
          <a:p>
            <a:pPr marL="914400" lvl="1" indent="-342900" algn="l" rtl="0">
              <a:lnSpc>
                <a:spcPct val="115000"/>
              </a:lnSpc>
              <a:spcBef>
                <a:spcPts val="0"/>
              </a:spcBef>
              <a:spcAft>
                <a:spcPts val="0"/>
              </a:spcAft>
              <a:buClr>
                <a:schemeClr val="dk1"/>
              </a:buClr>
              <a:buSzPts val="1800"/>
              <a:buFont typeface="Arial"/>
              <a:buChar char="•"/>
            </a:pPr>
            <a:r>
              <a:rPr lang="en-US" sz="1500" dirty="0">
                <a:solidFill>
                  <a:schemeClr val="bg1">
                    <a:lumMod val="50000"/>
                  </a:schemeClr>
                </a:solidFill>
              </a:rPr>
              <a:t>places where hydrogen sulfide, methane, and other hydrocarbon-rich fluids and/or gases escape from cracks in the ocean floor</a:t>
            </a:r>
            <a:endParaRPr sz="1500" dirty="0">
              <a:solidFill>
                <a:schemeClr val="bg1">
                  <a:lumMod val="50000"/>
                </a:schemeClr>
              </a:solidFill>
            </a:endParaRPr>
          </a:p>
          <a:p>
            <a:pPr marL="101600" lvl="0" indent="0" algn="l" rtl="0">
              <a:lnSpc>
                <a:spcPct val="115000"/>
              </a:lnSpc>
              <a:spcBef>
                <a:spcPts val="0"/>
              </a:spcBef>
              <a:spcAft>
                <a:spcPts val="0"/>
              </a:spcAft>
              <a:buClr>
                <a:schemeClr val="dk1"/>
              </a:buClr>
              <a:buSzPts val="2000"/>
              <a:buNone/>
            </a:pPr>
            <a:endParaRPr sz="1500" dirty="0">
              <a:solidFill>
                <a:schemeClr val="bg1">
                  <a:lumMod val="50000"/>
                </a:schemeClr>
              </a:solidFill>
            </a:endParaRPr>
          </a:p>
          <a:p>
            <a:pPr marL="101600" lvl="0" indent="0" algn="l" rtl="0">
              <a:lnSpc>
                <a:spcPct val="115000"/>
              </a:lnSpc>
              <a:spcBef>
                <a:spcPts val="0"/>
              </a:spcBef>
              <a:spcAft>
                <a:spcPts val="0"/>
              </a:spcAft>
              <a:buClr>
                <a:schemeClr val="dk1"/>
              </a:buClr>
              <a:buSzPts val="2000"/>
              <a:buNone/>
            </a:pPr>
            <a:r>
              <a:rPr lang="en-US" sz="1500" b="1" dirty="0">
                <a:solidFill>
                  <a:schemeClr val="bg1">
                    <a:lumMod val="50000"/>
                  </a:schemeClr>
                </a:solidFill>
              </a:rPr>
              <a:t>Methane Cold Seep </a:t>
            </a:r>
            <a:endParaRPr sz="1500" b="1" dirty="0">
              <a:solidFill>
                <a:schemeClr val="bg1">
                  <a:lumMod val="50000"/>
                </a:schemeClr>
              </a:solidFill>
            </a:endParaRPr>
          </a:p>
          <a:p>
            <a:pPr marL="914400" lvl="1" indent="-342900" algn="l" rtl="0">
              <a:lnSpc>
                <a:spcPct val="115000"/>
              </a:lnSpc>
              <a:spcBef>
                <a:spcPts val="0"/>
              </a:spcBef>
              <a:spcAft>
                <a:spcPts val="0"/>
              </a:spcAft>
              <a:buClr>
                <a:schemeClr val="dk1"/>
              </a:buClr>
              <a:buSzPts val="1800"/>
              <a:buFont typeface="Arial"/>
              <a:buChar char="•"/>
            </a:pPr>
            <a:r>
              <a:rPr lang="en-US" sz="1500" dirty="0">
                <a:solidFill>
                  <a:schemeClr val="bg1">
                    <a:lumMod val="50000"/>
                  </a:schemeClr>
                </a:solidFill>
              </a:rPr>
              <a:t>characterized by methane and hydrogen sulfide bubbles coming out of the seafloor</a:t>
            </a:r>
          </a:p>
          <a:p>
            <a:pPr marL="914400" lvl="1" indent="-342900" algn="l" rtl="0">
              <a:lnSpc>
                <a:spcPct val="115000"/>
              </a:lnSpc>
              <a:spcBef>
                <a:spcPts val="0"/>
              </a:spcBef>
              <a:spcAft>
                <a:spcPts val="0"/>
              </a:spcAft>
              <a:buClr>
                <a:schemeClr val="dk1"/>
              </a:buClr>
              <a:buSzPts val="1800"/>
              <a:buFont typeface="Arial"/>
              <a:buChar char="•"/>
            </a:pPr>
            <a:endParaRPr sz="300" dirty="0">
              <a:solidFill>
                <a:schemeClr val="bg1">
                  <a:lumMod val="50000"/>
                </a:schemeClr>
              </a:solidFill>
            </a:endParaRPr>
          </a:p>
          <a:p>
            <a:pPr marL="914400" lvl="1" indent="-342900" algn="l" rtl="0">
              <a:lnSpc>
                <a:spcPct val="115000"/>
              </a:lnSpc>
              <a:spcBef>
                <a:spcPts val="0"/>
              </a:spcBef>
              <a:spcAft>
                <a:spcPts val="0"/>
              </a:spcAft>
              <a:buClr>
                <a:schemeClr val="dk1"/>
              </a:buClr>
              <a:buSzPts val="1800"/>
              <a:buFont typeface="Arial"/>
              <a:buChar char="•"/>
            </a:pPr>
            <a:r>
              <a:rPr lang="en-US" sz="1500" dirty="0">
                <a:solidFill>
                  <a:schemeClr val="bg1">
                    <a:lumMod val="50000"/>
                  </a:schemeClr>
                </a:solidFill>
              </a:rPr>
              <a:t>chemicals provide energy for chemosynthetic ecosystems</a:t>
            </a:r>
            <a:endParaRPr sz="1500" dirty="0">
              <a:solidFill>
                <a:schemeClr val="bg1">
                  <a:lumMod val="50000"/>
                </a:schemeClr>
              </a:solidFill>
            </a:endParaRPr>
          </a:p>
        </p:txBody>
      </p:sp>
      <p:pic>
        <p:nvPicPr>
          <p:cNvPr id="81" name="Google Shape;81;g208e1b15a5c_0_50" descr="Methane bubbles flow in small streams out of the sediment on an area of seafloor offshore Virginia north of Washington Canyon. Quill worms, anemones, and patches of microbial mat can be seen in and along the periphery of the seepage area. Image courtesy of NOAA Office of Ocean Exploration and Research, 2013 ROV Shakedown and Field Trials in the U.S. Atlantic Canyons."/>
          <p:cNvPicPr preferRelativeResize="0"/>
          <p:nvPr/>
        </p:nvPicPr>
        <p:blipFill rotWithShape="1">
          <a:blip r:embed="rId3">
            <a:alphaModFix/>
          </a:blip>
          <a:srcRect l="7615" r="17127"/>
          <a:stretch/>
        </p:blipFill>
        <p:spPr>
          <a:xfrm>
            <a:off x="6559498" y="1183900"/>
            <a:ext cx="2234675" cy="1811375"/>
          </a:xfrm>
          <a:prstGeom prst="rect">
            <a:avLst/>
          </a:prstGeom>
          <a:noFill/>
          <a:ln>
            <a:noFill/>
          </a:ln>
        </p:spPr>
      </p:pic>
      <p:sp>
        <p:nvSpPr>
          <p:cNvPr id="82" name="Google Shape;82;g208e1b15a5c_0_50"/>
          <p:cNvSpPr txBox="1"/>
          <p:nvPr/>
        </p:nvSpPr>
        <p:spPr>
          <a:xfrm>
            <a:off x="6459667" y="2995275"/>
            <a:ext cx="2384082"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dirty="0">
                <a:solidFill>
                  <a:srgbClr val="7F7F7F"/>
                </a:solidFill>
                <a:latin typeface="Arial"/>
                <a:ea typeface="Arial"/>
                <a:cs typeface="Arial"/>
                <a:sym typeface="Arial"/>
              </a:rPr>
              <a:t>Image courtesy of NOAA Ocean Exploration;</a:t>
            </a:r>
            <a:br>
              <a:rPr lang="en-US" sz="800" b="0" i="1" u="none" strike="noStrike" cap="none" dirty="0">
                <a:solidFill>
                  <a:srgbClr val="7F7F7F"/>
                </a:solidFill>
                <a:latin typeface="Arial"/>
                <a:ea typeface="Arial"/>
                <a:cs typeface="Arial"/>
                <a:sym typeface="Arial"/>
              </a:rPr>
            </a:br>
            <a:r>
              <a:rPr lang="en-US" sz="800" b="0" i="1" u="sng" strike="noStrike" cap="none" dirty="0">
                <a:solidFill>
                  <a:srgbClr val="7F7F7F"/>
                </a:solidFill>
                <a:latin typeface="Arial"/>
                <a:ea typeface="Arial"/>
                <a:cs typeface="Arial"/>
                <a:sym typeface="Arial"/>
              </a:rPr>
              <a:t>https://oceanexplorer.noaa.gov/okeanos/explorations/ex1903/background/seeps/welcome.html</a:t>
            </a:r>
            <a:endParaRPr sz="800" b="0" i="0" u="sng" strike="noStrike" cap="none" dirty="0">
              <a:solidFill>
                <a:srgbClr val="7F7F7F"/>
              </a:solidFill>
              <a:latin typeface="Arial"/>
              <a:ea typeface="Arial"/>
              <a:cs typeface="Arial"/>
              <a:sym typeface="Arial"/>
            </a:endParaRPr>
          </a:p>
        </p:txBody>
      </p:sp>
      <p:sp>
        <p:nvSpPr>
          <p:cNvPr id="83" name="Google Shape;83;g208e1b15a5c_0_50"/>
          <p:cNvSpPr txBox="1"/>
          <p:nvPr/>
        </p:nvSpPr>
        <p:spPr>
          <a:xfrm>
            <a:off x="1430517" y="340330"/>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i="0" u="none" strike="noStrike" cap="none" dirty="0">
                <a:solidFill>
                  <a:srgbClr val="00A0DC"/>
                </a:solidFill>
                <a:latin typeface="Roboto"/>
                <a:ea typeface="Roboto"/>
                <a:cs typeface="Roboto"/>
                <a:sym typeface="Roboto"/>
              </a:rPr>
              <a:t>Background: Cold Seeps</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4" name="Google Shape;94;g208e1b15a5c_0_26" descr="Methane Structure"/>
          <p:cNvPicPr preferRelativeResize="0"/>
          <p:nvPr/>
        </p:nvPicPr>
        <p:blipFill rotWithShape="1">
          <a:blip r:embed="rId3">
            <a:alphaModFix/>
          </a:blip>
          <a:srcRect/>
          <a:stretch/>
        </p:blipFill>
        <p:spPr>
          <a:xfrm>
            <a:off x="7908877" y="1525079"/>
            <a:ext cx="1143353" cy="1094459"/>
          </a:xfrm>
          <a:prstGeom prst="rect">
            <a:avLst/>
          </a:prstGeom>
          <a:noFill/>
          <a:ln>
            <a:noFill/>
          </a:ln>
        </p:spPr>
      </p:pic>
      <p:sp>
        <p:nvSpPr>
          <p:cNvPr id="88" name="Google Shape;88;g1dd0703ab52_0_8"/>
          <p:cNvSpPr txBox="1">
            <a:spLocks noGrp="1"/>
          </p:cNvSpPr>
          <p:nvPr>
            <p:ph type="body" idx="1"/>
          </p:nvPr>
        </p:nvSpPr>
        <p:spPr>
          <a:xfrm>
            <a:off x="150125" y="1357300"/>
            <a:ext cx="8276985" cy="3416400"/>
          </a:xfrm>
          <a:prstGeom prst="rect">
            <a:avLst/>
          </a:prstGeom>
          <a:noFill/>
          <a:ln>
            <a:noFill/>
          </a:ln>
        </p:spPr>
        <p:txBody>
          <a:bodyPr spcFirstLastPara="1" wrap="square" lIns="91425" tIns="91425" rIns="91425" bIns="91425" anchor="t" anchorCtr="0">
            <a:noAutofit/>
          </a:bodyPr>
          <a:lstStyle/>
          <a:p>
            <a:pPr marL="101600" lvl="0" indent="0" algn="l" rtl="0">
              <a:lnSpc>
                <a:spcPct val="115000"/>
              </a:lnSpc>
              <a:spcBef>
                <a:spcPts val="0"/>
              </a:spcBef>
              <a:spcAft>
                <a:spcPts val="0"/>
              </a:spcAft>
              <a:buClr>
                <a:schemeClr val="dk1"/>
              </a:buClr>
              <a:buSzPts val="2000"/>
              <a:buNone/>
            </a:pPr>
            <a:r>
              <a:rPr lang="en-US" sz="1500" b="1" dirty="0">
                <a:solidFill>
                  <a:schemeClr val="bg1">
                    <a:lumMod val="50000"/>
                  </a:schemeClr>
                </a:solidFill>
              </a:rPr>
              <a:t>Methane hydrates are ice-like </a:t>
            </a:r>
            <a:r>
              <a:rPr lang="en-US" sz="1500" b="1" dirty="0">
                <a:solidFill>
                  <a:schemeClr val="bg1">
                    <a:lumMod val="50000"/>
                  </a:schemeClr>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crystal</a:t>
            </a:r>
            <a:r>
              <a:rPr lang="en-US" sz="1500" b="1" dirty="0">
                <a:solidFill>
                  <a:schemeClr val="bg1">
                    <a:lumMod val="50000"/>
                  </a:schemeClr>
                </a:solidFill>
              </a:rPr>
              <a:t> structures made of water and methane gas.</a:t>
            </a:r>
          </a:p>
          <a:p>
            <a:pPr marL="844550" lvl="1" indent="-285750">
              <a:buClr>
                <a:schemeClr val="dk1"/>
              </a:buClr>
              <a:buSzPts val="2000"/>
              <a:buFont typeface="Arial" panose="020B0604020202020204" pitchFamily="34" charset="0"/>
              <a:buChar char="•"/>
            </a:pPr>
            <a:r>
              <a:rPr lang="en-US" dirty="0">
                <a:solidFill>
                  <a:schemeClr val="bg1">
                    <a:lumMod val="50000"/>
                  </a:schemeClr>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Methane </a:t>
            </a:r>
            <a:r>
              <a:rPr lang="en-US" dirty="0">
                <a:solidFill>
                  <a:schemeClr val="bg1">
                    <a:lumMod val="50000"/>
                  </a:schemeClr>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gas is </a:t>
            </a:r>
            <a:r>
              <a:rPr lang="en-US" dirty="0">
                <a:solidFill>
                  <a:schemeClr val="bg1">
                    <a:lumMod val="50000"/>
                  </a:schemeClr>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produced by biological activity in sediments conducted by </a:t>
            </a:r>
            <a:r>
              <a:rPr lang="en-US" dirty="0">
                <a:solidFill>
                  <a:schemeClr val="bg1">
                    <a:lumMod val="50000"/>
                  </a:schemeClr>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microorganisms</a:t>
            </a:r>
            <a:r>
              <a:rPr lang="en-US" dirty="0">
                <a:solidFill>
                  <a:schemeClr val="bg1">
                    <a:lumMod val="50000"/>
                  </a:schemeClr>
                </a:solidFill>
              </a:rPr>
              <a:t>.</a:t>
            </a:r>
          </a:p>
          <a:p>
            <a:pPr marL="101600" lvl="0" indent="0" algn="l" rtl="0">
              <a:lnSpc>
                <a:spcPct val="115000"/>
              </a:lnSpc>
              <a:spcBef>
                <a:spcPts val="0"/>
              </a:spcBef>
              <a:spcAft>
                <a:spcPts val="0"/>
              </a:spcAft>
              <a:buClr>
                <a:schemeClr val="dk1"/>
              </a:buClr>
              <a:buSzPts val="2000"/>
              <a:buNone/>
            </a:pPr>
            <a:endParaRPr lang="en-US" sz="300" b="1" dirty="0">
              <a:solidFill>
                <a:schemeClr val="bg1">
                  <a:lumMod val="50000"/>
                </a:schemeClr>
              </a:solidFill>
            </a:endParaRPr>
          </a:p>
          <a:p>
            <a:pPr marL="101600" lvl="0" indent="0" algn="l" rtl="0">
              <a:lnSpc>
                <a:spcPct val="115000"/>
              </a:lnSpc>
              <a:spcBef>
                <a:spcPts val="0"/>
              </a:spcBef>
              <a:spcAft>
                <a:spcPts val="0"/>
              </a:spcAft>
              <a:buClr>
                <a:schemeClr val="dk1"/>
              </a:buClr>
              <a:buSzPts val="2000"/>
              <a:buNone/>
            </a:pPr>
            <a:r>
              <a:rPr lang="en-US" sz="1500" b="1" dirty="0">
                <a:solidFill>
                  <a:schemeClr val="bg1">
                    <a:lumMod val="50000"/>
                  </a:schemeClr>
                </a:solidFill>
              </a:rPr>
              <a:t>Why are they important?</a:t>
            </a:r>
            <a:endParaRPr sz="1500" b="1" dirty="0">
              <a:solidFill>
                <a:schemeClr val="bg1">
                  <a:lumMod val="50000"/>
                </a:schemeClr>
              </a:solidFill>
            </a:endParaRPr>
          </a:p>
          <a:p>
            <a:pPr marL="914400" lvl="1" indent="-323850" algn="l" rtl="0">
              <a:lnSpc>
                <a:spcPct val="115000"/>
              </a:lnSpc>
              <a:spcBef>
                <a:spcPts val="0"/>
              </a:spcBef>
              <a:spcAft>
                <a:spcPts val="0"/>
              </a:spcAft>
              <a:buClr>
                <a:schemeClr val="dk1"/>
              </a:buClr>
              <a:buSzPts val="1500"/>
              <a:buFont typeface="Arial"/>
              <a:buChar char="•"/>
            </a:pPr>
            <a:r>
              <a:rPr lang="en-US" sz="1500" dirty="0">
                <a:solidFill>
                  <a:schemeClr val="bg1">
                    <a:lumMod val="50000"/>
                  </a:schemeClr>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M</a:t>
            </a:r>
            <a:r>
              <a:rPr lang="en-US" sz="1500" dirty="0">
                <a:solidFill>
                  <a:schemeClr val="bg1">
                    <a:lumMod val="50000"/>
                  </a:schemeClr>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ay </a:t>
            </a:r>
            <a:r>
              <a:rPr lang="en-US" sz="1500" dirty="0">
                <a:solidFill>
                  <a:schemeClr val="bg1">
                    <a:lumMod val="50000"/>
                  </a:schemeClr>
                </a:solidFill>
              </a:rPr>
              <a:t>contain 2X the carbon contained in all reserves of coal, oil, &amp; conventional natural gas combined, making them a potentially valuable energy resource.</a:t>
            </a:r>
          </a:p>
          <a:p>
            <a:pPr marL="914400" lvl="1" indent="-323850" algn="l" rtl="0">
              <a:lnSpc>
                <a:spcPct val="115000"/>
              </a:lnSpc>
              <a:spcBef>
                <a:spcPts val="0"/>
              </a:spcBef>
              <a:spcAft>
                <a:spcPts val="0"/>
              </a:spcAft>
              <a:buClr>
                <a:schemeClr val="dk1"/>
              </a:buClr>
              <a:buSzPts val="1500"/>
              <a:buFont typeface="Arial"/>
              <a:buChar char="•"/>
            </a:pPr>
            <a:endParaRPr sz="300" dirty="0">
              <a:solidFill>
                <a:schemeClr val="bg1">
                  <a:lumMod val="50000"/>
                </a:schemeClr>
              </a:solidFill>
            </a:endParaRPr>
          </a:p>
          <a:p>
            <a:pPr marL="914400" lvl="1" indent="-323850" algn="l" rtl="0">
              <a:lnSpc>
                <a:spcPct val="115000"/>
              </a:lnSpc>
              <a:spcBef>
                <a:spcPts val="0"/>
              </a:spcBef>
              <a:spcAft>
                <a:spcPts val="0"/>
              </a:spcAft>
              <a:buClr>
                <a:schemeClr val="dk1"/>
              </a:buClr>
              <a:buSzPts val="1500"/>
              <a:buFont typeface="Arial"/>
              <a:buChar char="•"/>
            </a:pPr>
            <a:r>
              <a:rPr lang="en-US" sz="1500" dirty="0">
                <a:solidFill>
                  <a:schemeClr val="bg1">
                    <a:lumMod val="50000"/>
                  </a:schemeClr>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Their </a:t>
            </a:r>
            <a:r>
              <a:rPr lang="en-US" sz="1500" dirty="0">
                <a:solidFill>
                  <a:schemeClr val="bg1">
                    <a:lumMod val="50000"/>
                  </a:schemeClr>
                </a:solidFill>
              </a:rPr>
              <a:t>decomposition can release large amounts of methane, which is a greenhouse gas that could impact Earth’s climate.</a:t>
            </a:r>
          </a:p>
          <a:p>
            <a:pPr marL="914400" lvl="1" indent="-323850" algn="l" rtl="0">
              <a:lnSpc>
                <a:spcPct val="115000"/>
              </a:lnSpc>
              <a:spcBef>
                <a:spcPts val="0"/>
              </a:spcBef>
              <a:spcAft>
                <a:spcPts val="0"/>
              </a:spcAft>
              <a:buClr>
                <a:schemeClr val="dk1"/>
              </a:buClr>
              <a:buSzPts val="1500"/>
              <a:buFont typeface="Arial"/>
              <a:buChar char="•"/>
            </a:pPr>
            <a:endParaRPr sz="500" dirty="0">
              <a:solidFill>
                <a:schemeClr val="bg1">
                  <a:lumMod val="50000"/>
                </a:schemeClr>
              </a:solidFill>
            </a:endParaRPr>
          </a:p>
          <a:p>
            <a:pPr marL="914400" lvl="1" indent="-323850" algn="l" rtl="0">
              <a:lnSpc>
                <a:spcPct val="115000"/>
              </a:lnSpc>
              <a:spcBef>
                <a:spcPts val="0"/>
              </a:spcBef>
              <a:spcAft>
                <a:spcPts val="0"/>
              </a:spcAft>
              <a:buClr>
                <a:schemeClr val="dk1"/>
              </a:buClr>
              <a:buSzPts val="1500"/>
              <a:buFont typeface="Arial"/>
              <a:buChar char="•"/>
            </a:pPr>
            <a:r>
              <a:rPr lang="en-US" sz="1500" dirty="0">
                <a:solidFill>
                  <a:schemeClr val="bg1">
                    <a:lumMod val="50000"/>
                  </a:schemeClr>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C</a:t>
            </a:r>
            <a:r>
              <a:rPr lang="en-US" sz="1500" dirty="0">
                <a:solidFill>
                  <a:schemeClr val="bg1">
                    <a:lumMod val="50000"/>
                  </a:schemeClr>
                </a:solidFill>
              </a:rPr>
              <a:t>an be associated with unusual and possibly unique biological communities that use hydrocarbons or hydrogen sulfide for carbon &amp; energy, via </a:t>
            </a:r>
            <a:r>
              <a:rPr lang="en-US" sz="1500" dirty="0">
                <a:solidFill>
                  <a:schemeClr val="bg1">
                    <a:lumMod val="50000"/>
                  </a:schemeClr>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chemosynthesis</a:t>
            </a:r>
            <a:r>
              <a:rPr lang="en-US" sz="1500" dirty="0">
                <a:solidFill>
                  <a:schemeClr val="bg1">
                    <a:lumMod val="50000"/>
                  </a:schemeClr>
                </a:solidFill>
              </a:rPr>
              <a:t>.</a:t>
            </a:r>
          </a:p>
          <a:p>
            <a:pPr marL="914400" lvl="1" indent="-323850" algn="l" rtl="0">
              <a:lnSpc>
                <a:spcPct val="115000"/>
              </a:lnSpc>
              <a:spcBef>
                <a:spcPts val="0"/>
              </a:spcBef>
              <a:spcAft>
                <a:spcPts val="0"/>
              </a:spcAft>
              <a:buClr>
                <a:schemeClr val="dk1"/>
              </a:buClr>
              <a:buSzPts val="1500"/>
              <a:buFont typeface="Arial"/>
              <a:buChar char="•"/>
            </a:pPr>
            <a:endParaRPr lang="en-US" sz="1500" dirty="0">
              <a:solidFill>
                <a:schemeClr val="bg1">
                  <a:lumMod val="50000"/>
                </a:schemeClr>
              </a:solidFill>
            </a:endParaRPr>
          </a:p>
          <a:p>
            <a:pPr marL="133350" indent="0" algn="ctr">
              <a:buClr>
                <a:schemeClr val="dk1"/>
              </a:buClr>
              <a:buSzPts val="1500"/>
              <a:buNone/>
            </a:pPr>
            <a:r>
              <a:rPr lang="en-US" sz="1600" b="1" i="1" dirty="0">
                <a:solidFill>
                  <a:schemeClr val="bg1">
                    <a:lumMod val="50000"/>
                  </a:schemeClr>
                </a:solidFill>
              </a:rPr>
              <a:t>But how does methane hydrate form on and below the ocean seafloor?</a:t>
            </a:r>
          </a:p>
        </p:txBody>
      </p:sp>
      <p:sp>
        <p:nvSpPr>
          <p:cNvPr id="89" name="Google Shape;89;g1dd0703ab52_0_8"/>
          <p:cNvSpPr txBox="1"/>
          <p:nvPr/>
        </p:nvSpPr>
        <p:spPr>
          <a:xfrm>
            <a:off x="1430517" y="340330"/>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i="0" u="none" strike="noStrike" cap="none" dirty="0">
                <a:solidFill>
                  <a:srgbClr val="00A0DC"/>
                </a:solidFill>
                <a:latin typeface="Roboto"/>
                <a:ea typeface="Roboto"/>
                <a:cs typeface="Roboto"/>
                <a:sym typeface="Roboto"/>
              </a:rPr>
              <a:t>What is a Methane Hydrate?</a:t>
            </a:r>
            <a:endParaRPr sz="1400" b="0" i="0" u="none" strike="noStrike" cap="none" dirty="0">
              <a:solidFill>
                <a:srgbClr val="000000"/>
              </a:solidFill>
              <a:latin typeface="Arial"/>
              <a:ea typeface="Arial"/>
              <a:cs typeface="Arial"/>
              <a:sym typeface="Arial"/>
            </a:endParaRPr>
          </a:p>
        </p:txBody>
      </p:sp>
      <p:sp>
        <p:nvSpPr>
          <p:cNvPr id="9" name="TextBox 8">
            <a:extLst>
              <a:ext uri="{FF2B5EF4-FFF2-40B4-BE49-F238E27FC236}">
                <a16:creationId xmlns:a16="http://schemas.microsoft.com/office/drawing/2014/main" id="{FFF0B614-257B-5752-AEFA-3012F533D642}"/>
              </a:ext>
            </a:extLst>
          </p:cNvPr>
          <p:cNvSpPr txBox="1"/>
          <p:nvPr/>
        </p:nvSpPr>
        <p:spPr>
          <a:xfrm>
            <a:off x="7648039" y="1218800"/>
            <a:ext cx="1665027" cy="276999"/>
          </a:xfrm>
          <a:prstGeom prst="rect">
            <a:avLst/>
          </a:prstGeom>
          <a:noFill/>
        </p:spPr>
        <p:txBody>
          <a:bodyPr wrap="square" rtlCol="0">
            <a:spAutoFit/>
          </a:bodyPr>
          <a:lstStyle/>
          <a:p>
            <a:r>
              <a:rPr lang="en-US" sz="1200" b="1" dirty="0">
                <a:solidFill>
                  <a:schemeClr val="dk1"/>
                </a:solidFill>
                <a:latin typeface="Arial"/>
                <a:ea typeface="Arial"/>
                <a:cs typeface="Arial"/>
                <a:sym typeface="Arial"/>
              </a:rPr>
              <a:t>Methane Structure</a:t>
            </a:r>
            <a:endParaRPr lang="en-US" sz="12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3" descr="Lab Set-Up Diagram"/>
          <p:cNvPicPr preferRelativeResize="0"/>
          <p:nvPr/>
        </p:nvPicPr>
        <p:blipFill rotWithShape="1">
          <a:blip r:embed="rId3">
            <a:alphaModFix/>
          </a:blip>
          <a:srcRect/>
          <a:stretch/>
        </p:blipFill>
        <p:spPr>
          <a:xfrm>
            <a:off x="3036835" y="1153285"/>
            <a:ext cx="2881161" cy="3638506"/>
          </a:xfrm>
          <a:prstGeom prst="rect">
            <a:avLst/>
          </a:prstGeom>
          <a:noFill/>
          <a:ln>
            <a:noFill/>
          </a:ln>
        </p:spPr>
      </p:pic>
      <p:sp>
        <p:nvSpPr>
          <p:cNvPr id="102" name="Google Shape;102;p3"/>
          <p:cNvSpPr txBox="1"/>
          <p:nvPr/>
        </p:nvSpPr>
        <p:spPr>
          <a:xfrm>
            <a:off x="1430517" y="340330"/>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i="0" u="none" strike="noStrike" cap="none" dirty="0">
                <a:solidFill>
                  <a:srgbClr val="00A0DC"/>
                </a:solidFill>
                <a:latin typeface="Roboto"/>
                <a:ea typeface="Roboto"/>
                <a:cs typeface="Roboto"/>
                <a:sym typeface="Roboto"/>
              </a:rPr>
              <a:t>Investigate: Diagram of Lab Set-up</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5" descr="Methane Hydrate Lab Video">
            <a:hlinkClick r:id="rId3"/>
          </p:cNvPr>
          <p:cNvPicPr preferRelativeResize="0"/>
          <p:nvPr/>
        </p:nvPicPr>
        <p:blipFill rotWithShape="1">
          <a:blip r:embed="rId4">
            <a:alphaModFix/>
          </a:blip>
          <a:srcRect/>
          <a:stretch/>
        </p:blipFill>
        <p:spPr>
          <a:xfrm>
            <a:off x="2354447" y="1234772"/>
            <a:ext cx="4303838" cy="3227873"/>
          </a:xfrm>
          <a:prstGeom prst="rect">
            <a:avLst/>
          </a:prstGeom>
          <a:noFill/>
          <a:ln>
            <a:noFill/>
          </a:ln>
        </p:spPr>
      </p:pic>
      <p:sp>
        <p:nvSpPr>
          <p:cNvPr id="108" name="Google Shape;108;p5"/>
          <p:cNvSpPr txBox="1"/>
          <p:nvPr/>
        </p:nvSpPr>
        <p:spPr>
          <a:xfrm>
            <a:off x="1430517" y="340330"/>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i="0" u="none" strike="noStrike" cap="none" dirty="0">
                <a:solidFill>
                  <a:srgbClr val="00A0DC"/>
                </a:solidFill>
                <a:latin typeface="Roboto"/>
                <a:ea typeface="Roboto"/>
                <a:cs typeface="Roboto"/>
                <a:sym typeface="Roboto"/>
              </a:rPr>
              <a:t>Investigate: Methane Hydrate Lab Video</a:t>
            </a:r>
            <a:endParaRPr sz="1400" b="0" i="0" u="none" strike="noStrike" cap="none" dirty="0">
              <a:solidFill>
                <a:srgbClr val="000000"/>
              </a:solidFill>
              <a:latin typeface="Arial"/>
              <a:ea typeface="Arial"/>
              <a:cs typeface="Arial"/>
              <a:sym typeface="Arial"/>
            </a:endParaRPr>
          </a:p>
        </p:txBody>
      </p:sp>
      <p:sp>
        <p:nvSpPr>
          <p:cNvPr id="2" name="Google Shape;72;p2">
            <a:extLst>
              <a:ext uri="{FF2B5EF4-FFF2-40B4-BE49-F238E27FC236}">
                <a16:creationId xmlns:a16="http://schemas.microsoft.com/office/drawing/2014/main" id="{70E68F58-EF97-ABD7-92DF-E62A8D05D194}"/>
              </a:ext>
            </a:extLst>
          </p:cNvPr>
          <p:cNvSpPr/>
          <p:nvPr/>
        </p:nvSpPr>
        <p:spPr>
          <a:xfrm>
            <a:off x="2252693" y="4462645"/>
            <a:ext cx="4405591"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700" b="0" i="1" strike="noStrike" cap="none" dirty="0">
                <a:solidFill>
                  <a:srgbClr val="7F7F7F"/>
                </a:solidFill>
                <a:latin typeface="Arial"/>
                <a:ea typeface="Arial"/>
                <a:cs typeface="Arial"/>
                <a:sym typeface="Arial"/>
              </a:rPr>
              <a:t>Source: </a:t>
            </a:r>
            <a:r>
              <a:rPr lang="en-US" sz="700" b="0" i="1" u="sng" strike="noStrike" cap="none" dirty="0">
                <a:solidFill>
                  <a:srgbClr val="7F7F7F"/>
                </a:solidFill>
                <a:latin typeface="Arial"/>
                <a:ea typeface="Arial"/>
                <a:cs typeface="Arial"/>
                <a:sym typeface="Arial"/>
              </a:rPr>
              <a:t>https://</a:t>
            </a:r>
            <a:r>
              <a:rPr lang="en-US" sz="700" b="0" i="1" u="sng" strike="noStrike" cap="none" dirty="0">
                <a:solidFill>
                  <a:srgbClr val="7F7F7F"/>
                </a:solidFill>
                <a:latin typeface="Arial"/>
                <a:ea typeface="Arial"/>
                <a:cs typeface="Arial"/>
                <a:sym typeface="Arial"/>
                <a:hlinkClick r:id="rId3"/>
              </a:rPr>
              <a:t>oceanexplorer.noaa.gov/edu/materials/methane-hydrate-formation-demonstration.mp4</a:t>
            </a:r>
            <a:endParaRPr sz="700" b="0" i="1" u="none" strike="noStrike" cap="none" dirty="0">
              <a:solidFill>
                <a:srgbClr val="7F7F7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4" name="Google Shape;114;p4" descr="Methane Hydrate Lab Images"/>
          <p:cNvPicPr preferRelativeResize="0"/>
          <p:nvPr/>
        </p:nvPicPr>
        <p:blipFill rotWithShape="1">
          <a:blip r:embed="rId3">
            <a:alphaModFix/>
          </a:blip>
          <a:srcRect l="14755" b="18712"/>
          <a:stretch/>
        </p:blipFill>
        <p:spPr>
          <a:xfrm>
            <a:off x="1195797" y="1200037"/>
            <a:ext cx="6856382" cy="3549385"/>
          </a:xfrm>
          <a:prstGeom prst="rect">
            <a:avLst/>
          </a:prstGeom>
          <a:noFill/>
          <a:ln>
            <a:noFill/>
          </a:ln>
        </p:spPr>
      </p:pic>
      <p:sp>
        <p:nvSpPr>
          <p:cNvPr id="117" name="Google Shape;117;p4"/>
          <p:cNvSpPr txBox="1"/>
          <p:nvPr/>
        </p:nvSpPr>
        <p:spPr>
          <a:xfrm>
            <a:off x="1430517" y="340330"/>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i="0" u="none" strike="noStrike" cap="none" dirty="0">
                <a:solidFill>
                  <a:srgbClr val="00A0DC"/>
                </a:solidFill>
                <a:latin typeface="Roboto"/>
                <a:ea typeface="Roboto"/>
                <a:cs typeface="Roboto"/>
                <a:sym typeface="Roboto"/>
              </a:rPr>
              <a:t>Investigate: Methane Hydrate Lab Images</a:t>
            </a:r>
            <a:endParaRPr sz="1400" b="0" i="0" u="none" strike="noStrike" cap="none" dirty="0">
              <a:solidFill>
                <a:srgbClr val="000000"/>
              </a:solidFill>
              <a:latin typeface="Arial"/>
              <a:ea typeface="Arial"/>
              <a:cs typeface="Arial"/>
              <a:sym typeface="Arial"/>
            </a:endParaRPr>
          </a:p>
        </p:txBody>
      </p:sp>
      <p:sp>
        <p:nvSpPr>
          <p:cNvPr id="7" name="TextBox 6"/>
          <p:cNvSpPr txBox="1"/>
          <p:nvPr/>
        </p:nvSpPr>
        <p:spPr>
          <a:xfrm>
            <a:off x="1226180" y="3784398"/>
            <a:ext cx="1339600" cy="646331"/>
          </a:xfrm>
          <a:prstGeom prst="rect">
            <a:avLst/>
          </a:prstGeom>
          <a:noFill/>
        </p:spPr>
        <p:txBody>
          <a:bodyPr wrap="square" rtlCol="0">
            <a:spAutoFit/>
          </a:bodyPr>
          <a:lstStyle/>
          <a:p>
            <a:pPr algn="ctr"/>
            <a:r>
              <a:rPr lang="en-US" sz="1200" b="1" dirty="0"/>
              <a:t>Solid</a:t>
            </a:r>
          </a:p>
          <a:p>
            <a:pPr algn="ctr"/>
            <a:r>
              <a:rPr lang="en-US" sz="1200" b="1" dirty="0"/>
              <a:t>Model “Hydrate”</a:t>
            </a:r>
          </a:p>
        </p:txBody>
      </p:sp>
      <p:sp>
        <p:nvSpPr>
          <p:cNvPr id="8" name="TextBox 7"/>
          <p:cNvSpPr txBox="1"/>
          <p:nvPr/>
        </p:nvSpPr>
        <p:spPr>
          <a:xfrm>
            <a:off x="2837750" y="3784398"/>
            <a:ext cx="1363158" cy="461665"/>
          </a:xfrm>
          <a:prstGeom prst="rect">
            <a:avLst/>
          </a:prstGeom>
          <a:noFill/>
        </p:spPr>
        <p:txBody>
          <a:bodyPr wrap="square" rtlCol="0">
            <a:spAutoFit/>
          </a:bodyPr>
          <a:lstStyle/>
          <a:p>
            <a:pPr algn="ctr"/>
            <a:r>
              <a:rPr lang="en-US" sz="1200" b="1" dirty="0"/>
              <a:t>“Hydrate” begins to melt.</a:t>
            </a:r>
          </a:p>
        </p:txBody>
      </p:sp>
      <p:sp>
        <p:nvSpPr>
          <p:cNvPr id="11" name="TextBox 10"/>
          <p:cNvSpPr txBox="1"/>
          <p:nvPr/>
        </p:nvSpPr>
        <p:spPr>
          <a:xfrm>
            <a:off x="5828892" y="3602737"/>
            <a:ext cx="1394837" cy="461665"/>
          </a:xfrm>
          <a:prstGeom prst="rect">
            <a:avLst/>
          </a:prstGeom>
          <a:noFill/>
        </p:spPr>
        <p:txBody>
          <a:bodyPr wrap="square" rtlCol="0">
            <a:spAutoFit/>
          </a:bodyPr>
          <a:lstStyle/>
          <a:p>
            <a:pPr algn="ctr"/>
            <a:r>
              <a:rPr lang="en-US" sz="1200" b="1" dirty="0"/>
              <a:t>Only ice and coffee water left.</a:t>
            </a:r>
          </a:p>
        </p:txBody>
      </p:sp>
      <p:sp>
        <p:nvSpPr>
          <p:cNvPr id="12" name="TextBox 11"/>
          <p:cNvSpPr txBox="1"/>
          <p:nvPr/>
        </p:nvSpPr>
        <p:spPr>
          <a:xfrm>
            <a:off x="4360617" y="3787403"/>
            <a:ext cx="1363158" cy="461665"/>
          </a:xfrm>
          <a:prstGeom prst="rect">
            <a:avLst/>
          </a:prstGeom>
          <a:noFill/>
        </p:spPr>
        <p:txBody>
          <a:bodyPr wrap="square" rtlCol="0">
            <a:spAutoFit/>
          </a:bodyPr>
          <a:lstStyle/>
          <a:p>
            <a:pPr algn="ctr"/>
            <a:r>
              <a:rPr lang="en-US" sz="1200" b="1" dirty="0"/>
              <a:t>Continues to melt.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6" descr="Methane hydrate crystal structure"/>
          <p:cNvPicPr preferRelativeResize="0"/>
          <p:nvPr/>
        </p:nvPicPr>
        <p:blipFill rotWithShape="1">
          <a:blip r:embed="rId3">
            <a:alphaModFix/>
          </a:blip>
          <a:srcRect t="1437" b="1437"/>
          <a:stretch/>
        </p:blipFill>
        <p:spPr>
          <a:xfrm>
            <a:off x="2352149" y="1297506"/>
            <a:ext cx="2013233" cy="2024952"/>
          </a:xfrm>
          <a:prstGeom prst="rect">
            <a:avLst/>
          </a:prstGeom>
          <a:noFill/>
          <a:ln>
            <a:noFill/>
          </a:ln>
        </p:spPr>
      </p:pic>
      <p:sp>
        <p:nvSpPr>
          <p:cNvPr id="123" name="Google Shape;123;p6"/>
          <p:cNvSpPr txBox="1"/>
          <p:nvPr/>
        </p:nvSpPr>
        <p:spPr>
          <a:xfrm>
            <a:off x="2262975" y="3347406"/>
            <a:ext cx="3230740" cy="161579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300" b="1" i="0" u="none" strike="noStrike" cap="none" dirty="0">
                <a:solidFill>
                  <a:schemeClr val="bg1">
                    <a:lumMod val="50000"/>
                  </a:schemeClr>
                </a:solidFill>
                <a:latin typeface="Arial"/>
                <a:ea typeface="Arial"/>
                <a:cs typeface="Arial"/>
                <a:sym typeface="Arial"/>
              </a:rPr>
              <a:t>Methane hydrate crystal structure.</a:t>
            </a:r>
            <a:endParaRPr sz="1300" b="1" i="0" u="none" strike="noStrike" cap="none" dirty="0">
              <a:solidFill>
                <a:schemeClr val="bg1">
                  <a:lumMod val="50000"/>
                </a:schemeClr>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300" b="0" i="0" u="none" strike="noStrike" cap="none" dirty="0">
                <a:solidFill>
                  <a:schemeClr val="bg1">
                    <a:lumMod val="50000"/>
                  </a:schemeClr>
                </a:solidFill>
                <a:latin typeface="Arial"/>
                <a:ea typeface="Arial"/>
                <a:cs typeface="Arial"/>
                <a:sym typeface="Arial"/>
              </a:rPr>
              <a:t>Water molecules (1 red oxygen and 2 white hydrogens) around a methane molecule (1 green carbon and 4 white hydrogens).</a:t>
            </a:r>
            <a:endParaRPr sz="1300" b="0" i="0" u="none" strike="noStrike" cap="none" dirty="0">
              <a:solidFill>
                <a:schemeClr val="bg1">
                  <a:lumMod val="50000"/>
                </a:schemeClr>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bg1">
                  <a:lumMod val="50000"/>
                </a:schemeClr>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1" u="sng" strike="noStrike" cap="none" dirty="0">
                <a:solidFill>
                  <a:schemeClr val="bg1">
                    <a:lumMod val="50000"/>
                  </a:schemeClr>
                </a:solidFill>
                <a:latin typeface="Arial"/>
                <a:ea typeface="Arial"/>
                <a:cs typeface="Arial"/>
                <a:sym typeface="Arial"/>
                <a:hlinkClick r:id="rId4">
                  <a:extLst>
                    <a:ext uri="{A12FA001-AC4F-418D-AE19-62706E023703}">
                      <ahyp:hlinkClr xmlns:ahyp="http://schemas.microsoft.com/office/drawing/2018/hyperlinkcolor" xmlns="" val="tx"/>
                    </a:ext>
                  </a:extLst>
                </a:hlinkClick>
              </a:rPr>
              <a:t>https://www.usgs.gov/media/images/hydrate-molecule</a:t>
            </a:r>
            <a:endParaRPr sz="800" b="0" i="1" u="none" strike="noStrike" cap="none" dirty="0">
              <a:solidFill>
                <a:schemeClr val="bg1">
                  <a:lumMod val="50000"/>
                </a:schemeClr>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1" u="none" strike="noStrike" cap="none" dirty="0">
              <a:solidFill>
                <a:schemeClr val="bg1">
                  <a:lumMod val="50000"/>
                </a:schemeClr>
              </a:solidFill>
              <a:latin typeface="Arial"/>
              <a:ea typeface="Arial"/>
              <a:cs typeface="Arial"/>
              <a:sym typeface="Arial"/>
            </a:endParaRPr>
          </a:p>
        </p:txBody>
      </p:sp>
      <p:sp>
        <p:nvSpPr>
          <p:cNvPr id="124" name="Google Shape;124;p6"/>
          <p:cNvSpPr txBox="1"/>
          <p:nvPr/>
        </p:nvSpPr>
        <p:spPr>
          <a:xfrm>
            <a:off x="5282538" y="3396044"/>
            <a:ext cx="3694176" cy="196974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300" b="1" i="0" u="none" strike="noStrike" cap="none" dirty="0">
                <a:solidFill>
                  <a:schemeClr val="bg1">
                    <a:lumMod val="50000"/>
                  </a:schemeClr>
                </a:solidFill>
                <a:latin typeface="Arial"/>
                <a:ea typeface="Arial"/>
                <a:cs typeface="Arial"/>
                <a:sym typeface="Arial"/>
              </a:rPr>
              <a:t>Methane hydrate repeating crystal structure. </a:t>
            </a:r>
            <a:endParaRPr sz="1300" b="0" i="0" u="none" strike="noStrike" cap="none" dirty="0">
              <a:solidFill>
                <a:schemeClr val="bg1">
                  <a:lumMod val="50000"/>
                </a:schemeClr>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300" b="0" i="0" u="none" strike="noStrike" cap="none" dirty="0">
                <a:solidFill>
                  <a:schemeClr val="bg1">
                    <a:lumMod val="50000"/>
                  </a:schemeClr>
                </a:solidFill>
                <a:latin typeface="Arial"/>
                <a:ea typeface="Arial"/>
                <a:cs typeface="Arial"/>
                <a:sym typeface="Arial"/>
              </a:rPr>
              <a:t>Water molecules (red spheres) form a pentagonal dodecahedron around a methane molecule (green spheres). </a:t>
            </a:r>
            <a:endParaRPr sz="1300" b="0" i="0" u="none" strike="noStrike" cap="none" dirty="0">
              <a:solidFill>
                <a:schemeClr val="bg1">
                  <a:lumMod val="50000"/>
                </a:schemeClr>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bg1">
                  <a:lumMod val="50000"/>
                </a:schemeClr>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1" u="none" strike="noStrike" cap="none" dirty="0">
                <a:solidFill>
                  <a:schemeClr val="bg1">
                    <a:lumMod val="50000"/>
                  </a:schemeClr>
                </a:solidFill>
                <a:latin typeface="Arial"/>
                <a:ea typeface="Arial"/>
                <a:cs typeface="Arial"/>
                <a:sym typeface="Arial"/>
              </a:rPr>
              <a:t>Author: Andrzej Falenty </a:t>
            </a:r>
            <a:endParaRPr sz="800" b="0" i="0" u="none" strike="noStrike" cap="none" dirty="0">
              <a:solidFill>
                <a:schemeClr val="bg1">
                  <a:lumMod val="50000"/>
                </a:schemeClr>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1" u="sng" strike="noStrike" cap="none" dirty="0">
                <a:solidFill>
                  <a:schemeClr val="bg1">
                    <a:lumMod val="50000"/>
                  </a:schemeClr>
                </a:solidFill>
                <a:latin typeface="Arial"/>
                <a:ea typeface="Arial"/>
                <a:cs typeface="Arial"/>
                <a:sym typeface="Arial"/>
                <a:hlinkClick r:id="rId5">
                  <a:extLst>
                    <a:ext uri="{A12FA001-AC4F-418D-AE19-62706E023703}">
                      <ahyp:hlinkClr xmlns:ahyp="http://schemas.microsoft.com/office/drawing/2018/hyperlinkcolor" xmlns="" val="tx"/>
                    </a:ext>
                  </a:extLst>
                </a:hlinkClick>
              </a:rPr>
              <a:t>https://commons.wikimedia.org/wiki/File:CH4_hydrate_sI.jpg</a:t>
            </a:r>
            <a:r>
              <a:rPr lang="en-US" sz="800" b="0" i="1" u="none" strike="noStrike" cap="none" dirty="0">
                <a:solidFill>
                  <a:schemeClr val="bg1">
                    <a:lumMod val="50000"/>
                  </a:schemeClr>
                </a:solidFill>
                <a:latin typeface="Arial"/>
                <a:ea typeface="Arial"/>
                <a:cs typeface="Arial"/>
                <a:sym typeface="Arial"/>
              </a:rPr>
              <a:t> </a:t>
            </a:r>
            <a:endParaRPr sz="800" b="0" i="0" u="none" strike="noStrike" cap="none" dirty="0">
              <a:solidFill>
                <a:schemeClr val="bg1">
                  <a:lumMod val="50000"/>
                </a:schemeClr>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bg1">
                    <a:lumMod val="50000"/>
                  </a:schemeClr>
                </a:solidFill>
                <a:latin typeface="Arial"/>
                <a:ea typeface="Arial"/>
                <a:cs typeface="Arial"/>
                <a:sym typeface="Arial"/>
              </a:rPr>
              <a:t/>
            </a:r>
            <a:br>
              <a:rPr lang="en-US" sz="1200" b="0" i="0" u="none" strike="noStrike" cap="none" dirty="0">
                <a:solidFill>
                  <a:schemeClr val="bg1">
                    <a:lumMod val="50000"/>
                  </a:schemeClr>
                </a:solidFill>
                <a:latin typeface="Arial"/>
                <a:ea typeface="Arial"/>
                <a:cs typeface="Arial"/>
                <a:sym typeface="Arial"/>
              </a:rPr>
            </a:br>
            <a:endParaRPr sz="1200" b="0" i="0" u="none" strike="noStrike" cap="none" dirty="0">
              <a:solidFill>
                <a:schemeClr val="bg1">
                  <a:lumMod val="50000"/>
                </a:schemeClr>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1" u="none" strike="noStrike" cap="none" dirty="0">
              <a:solidFill>
                <a:schemeClr val="bg1">
                  <a:lumMod val="50000"/>
                </a:schemeClr>
              </a:solidFill>
              <a:latin typeface="Arial"/>
              <a:ea typeface="Arial"/>
              <a:cs typeface="Arial"/>
              <a:sym typeface="Arial"/>
            </a:endParaRPr>
          </a:p>
        </p:txBody>
      </p:sp>
      <p:pic>
        <p:nvPicPr>
          <p:cNvPr id="125" name="Google Shape;125;p6" descr="Methane hydrate repeating crystal structure"/>
          <p:cNvPicPr preferRelativeResize="0"/>
          <p:nvPr/>
        </p:nvPicPr>
        <p:blipFill rotWithShape="1">
          <a:blip r:embed="rId6">
            <a:alphaModFix/>
          </a:blip>
          <a:srcRect l="16843" t="12920" r="18992" b="8917"/>
          <a:stretch/>
        </p:blipFill>
        <p:spPr>
          <a:xfrm>
            <a:off x="5367965" y="1297506"/>
            <a:ext cx="2085812" cy="2049900"/>
          </a:xfrm>
          <a:prstGeom prst="rect">
            <a:avLst/>
          </a:prstGeom>
          <a:noFill/>
          <a:ln>
            <a:noFill/>
          </a:ln>
        </p:spPr>
      </p:pic>
      <p:sp>
        <p:nvSpPr>
          <p:cNvPr id="126" name="Google Shape;126;p6"/>
          <p:cNvSpPr txBox="1"/>
          <p:nvPr/>
        </p:nvSpPr>
        <p:spPr>
          <a:xfrm>
            <a:off x="284750" y="3873708"/>
            <a:ext cx="18111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50"/>
              <a:buFont typeface="Arial"/>
              <a:buNone/>
            </a:pPr>
            <a:r>
              <a:rPr lang="en-US" sz="1300" b="1" i="0" u="none" strike="noStrike" cap="none" dirty="0">
                <a:solidFill>
                  <a:schemeClr val="bg1">
                    <a:lumMod val="50000"/>
                  </a:schemeClr>
                </a:solidFill>
                <a:latin typeface="Arial"/>
                <a:ea typeface="Arial"/>
                <a:cs typeface="Arial"/>
                <a:sym typeface="Arial"/>
              </a:rPr>
              <a:t>Individual water and methane molecules. </a:t>
            </a:r>
            <a:endParaRPr sz="1300" b="0" i="1" u="none" strike="noStrike" cap="none" dirty="0">
              <a:solidFill>
                <a:schemeClr val="bg1">
                  <a:lumMod val="50000"/>
                </a:schemeClr>
              </a:solidFill>
              <a:latin typeface="Arial"/>
              <a:ea typeface="Arial"/>
              <a:cs typeface="Arial"/>
              <a:sym typeface="Arial"/>
            </a:endParaRPr>
          </a:p>
        </p:txBody>
      </p:sp>
      <p:grpSp>
        <p:nvGrpSpPr>
          <p:cNvPr id="127" name="Google Shape;127;p6" descr="Water and methane molecules"/>
          <p:cNvGrpSpPr/>
          <p:nvPr/>
        </p:nvGrpSpPr>
        <p:grpSpPr>
          <a:xfrm>
            <a:off x="458187" y="1810542"/>
            <a:ext cx="1464225" cy="1816029"/>
            <a:chOff x="358203" y="129861"/>
            <a:chExt cx="1809523" cy="2244291"/>
          </a:xfrm>
        </p:grpSpPr>
        <p:pic>
          <p:nvPicPr>
            <p:cNvPr id="128" name="Google Shape;128;p6"/>
            <p:cNvPicPr preferRelativeResize="0"/>
            <p:nvPr/>
          </p:nvPicPr>
          <p:blipFill rotWithShape="1">
            <a:blip r:embed="rId7">
              <a:alphaModFix/>
            </a:blip>
            <a:srcRect l="30305" t="22326" r="26598" b="24816"/>
            <a:stretch/>
          </p:blipFill>
          <p:spPr>
            <a:xfrm rot="6341648">
              <a:off x="401273" y="210958"/>
              <a:ext cx="554871" cy="509927"/>
            </a:xfrm>
            <a:prstGeom prst="rect">
              <a:avLst/>
            </a:prstGeom>
            <a:noFill/>
            <a:ln>
              <a:noFill/>
            </a:ln>
          </p:spPr>
        </p:pic>
        <p:pic>
          <p:nvPicPr>
            <p:cNvPr id="129" name="Google Shape;129;p6"/>
            <p:cNvPicPr preferRelativeResize="0"/>
            <p:nvPr/>
          </p:nvPicPr>
          <p:blipFill rotWithShape="1">
            <a:blip r:embed="rId7">
              <a:alphaModFix/>
            </a:blip>
            <a:srcRect l="30305" t="22326" r="26598" b="24816"/>
            <a:stretch/>
          </p:blipFill>
          <p:spPr>
            <a:xfrm rot="-6390652">
              <a:off x="1566974" y="1557376"/>
              <a:ext cx="554961" cy="509848"/>
            </a:xfrm>
            <a:prstGeom prst="rect">
              <a:avLst/>
            </a:prstGeom>
            <a:noFill/>
            <a:ln>
              <a:noFill/>
            </a:ln>
          </p:spPr>
        </p:pic>
        <p:pic>
          <p:nvPicPr>
            <p:cNvPr id="130" name="Google Shape;130;p6"/>
            <p:cNvPicPr preferRelativeResize="0"/>
            <p:nvPr/>
          </p:nvPicPr>
          <p:blipFill rotWithShape="1">
            <a:blip r:embed="rId7">
              <a:alphaModFix/>
            </a:blip>
            <a:srcRect l="30305" t="22326" r="26598" b="24816"/>
            <a:stretch/>
          </p:blipFill>
          <p:spPr>
            <a:xfrm rot="-844493">
              <a:off x="538834" y="1812512"/>
              <a:ext cx="565435" cy="500397"/>
            </a:xfrm>
            <a:prstGeom prst="rect">
              <a:avLst/>
            </a:prstGeom>
            <a:noFill/>
            <a:ln>
              <a:noFill/>
            </a:ln>
          </p:spPr>
        </p:pic>
        <p:pic>
          <p:nvPicPr>
            <p:cNvPr id="131" name="Google Shape;131;p6"/>
            <p:cNvPicPr preferRelativeResize="0"/>
            <p:nvPr/>
          </p:nvPicPr>
          <p:blipFill rotWithShape="1">
            <a:blip r:embed="rId8">
              <a:alphaModFix/>
            </a:blip>
            <a:srcRect/>
            <a:stretch/>
          </p:blipFill>
          <p:spPr>
            <a:xfrm>
              <a:off x="804324" y="844558"/>
              <a:ext cx="761038" cy="586753"/>
            </a:xfrm>
            <a:prstGeom prst="rect">
              <a:avLst/>
            </a:prstGeom>
            <a:noFill/>
            <a:ln>
              <a:noFill/>
            </a:ln>
          </p:spPr>
        </p:pic>
      </p:grpSp>
      <p:sp>
        <p:nvSpPr>
          <p:cNvPr id="132" name="Google Shape;132;p6"/>
          <p:cNvSpPr txBox="1"/>
          <p:nvPr/>
        </p:nvSpPr>
        <p:spPr>
          <a:xfrm>
            <a:off x="1430517" y="340330"/>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i="0" u="none" strike="noStrike" cap="none" dirty="0">
                <a:solidFill>
                  <a:srgbClr val="00A0DC"/>
                </a:solidFill>
                <a:latin typeface="Roboto"/>
                <a:ea typeface="Roboto"/>
                <a:cs typeface="Roboto"/>
                <a:sym typeface="Roboto"/>
              </a:rPr>
              <a:t>Investigate: Chemical Structures</a:t>
            </a:r>
            <a:endParaRPr sz="1400" b="0" i="0" u="none" strike="noStrike" cap="none" dirty="0">
              <a:solidFill>
                <a:srgbClr val="000000"/>
              </a:solidFill>
              <a:latin typeface="Arial"/>
              <a:ea typeface="Arial"/>
              <a:cs typeface="Arial"/>
              <a:sym typeface="Arial"/>
            </a:endParaRPr>
          </a:p>
        </p:txBody>
      </p:sp>
      <p:cxnSp>
        <p:nvCxnSpPr>
          <p:cNvPr id="2" name="Google Shape;116;p4">
            <a:extLst>
              <a:ext uri="{FF2B5EF4-FFF2-40B4-BE49-F238E27FC236}">
                <a16:creationId xmlns:a16="http://schemas.microsoft.com/office/drawing/2014/main" id="{F0A3CAEB-A838-F65A-2B21-879AB1554A72}"/>
              </a:ext>
            </a:extLst>
          </p:cNvPr>
          <p:cNvCxnSpPr>
            <a:cxnSpLocks/>
            <a:endCxn id="128" idx="1"/>
          </p:cNvCxnSpPr>
          <p:nvPr/>
        </p:nvCxnSpPr>
        <p:spPr>
          <a:xfrm flipH="1">
            <a:off x="778258" y="1603659"/>
            <a:ext cx="655492" cy="262690"/>
          </a:xfrm>
          <a:prstGeom prst="straightConnector1">
            <a:avLst/>
          </a:prstGeom>
          <a:noFill/>
          <a:ln w="38100" cap="flat" cmpd="sng">
            <a:solidFill>
              <a:srgbClr val="FF0000"/>
            </a:solidFill>
            <a:prstDash val="solid"/>
            <a:round/>
            <a:headEnd type="none" w="sm" len="sm"/>
            <a:tailEnd type="triangle" w="med" len="med"/>
          </a:ln>
        </p:spPr>
      </p:cxnSp>
      <p:sp>
        <p:nvSpPr>
          <p:cNvPr id="3" name="TextBox 2">
            <a:extLst>
              <a:ext uri="{FF2B5EF4-FFF2-40B4-BE49-F238E27FC236}">
                <a16:creationId xmlns:a16="http://schemas.microsoft.com/office/drawing/2014/main" id="{D13728B3-B8E7-7C5A-DD72-F79B788F2888}"/>
              </a:ext>
            </a:extLst>
          </p:cNvPr>
          <p:cNvSpPr txBox="1"/>
          <p:nvPr/>
        </p:nvSpPr>
        <p:spPr>
          <a:xfrm>
            <a:off x="708165" y="1341592"/>
            <a:ext cx="1554810" cy="276999"/>
          </a:xfrm>
          <a:prstGeom prst="rect">
            <a:avLst/>
          </a:prstGeom>
          <a:noFill/>
        </p:spPr>
        <p:txBody>
          <a:bodyPr wrap="square" rtlCol="0">
            <a:spAutoFit/>
          </a:bodyPr>
          <a:lstStyle/>
          <a:p>
            <a:r>
              <a:rPr lang="en-US" sz="1200" b="1" dirty="0">
                <a:solidFill>
                  <a:schemeClr val="dk1"/>
                </a:solidFill>
              </a:rPr>
              <a:t>w</a:t>
            </a:r>
            <a:r>
              <a:rPr lang="en-US" sz="1200" b="1" dirty="0">
                <a:solidFill>
                  <a:schemeClr val="dk1"/>
                </a:solidFill>
                <a:latin typeface="Arial"/>
                <a:ea typeface="Arial"/>
                <a:cs typeface="Arial"/>
                <a:sym typeface="Arial"/>
              </a:rPr>
              <a:t>ater molecules</a:t>
            </a:r>
            <a:endParaRPr lang="en-US" sz="1200" b="1" dirty="0"/>
          </a:p>
        </p:txBody>
      </p:sp>
      <p:sp>
        <p:nvSpPr>
          <p:cNvPr id="4" name="TextBox 3">
            <a:extLst>
              <a:ext uri="{FF2B5EF4-FFF2-40B4-BE49-F238E27FC236}">
                <a16:creationId xmlns:a16="http://schemas.microsoft.com/office/drawing/2014/main" id="{0D496F6D-210B-230A-1FA5-2EA606C634DC}"/>
              </a:ext>
            </a:extLst>
          </p:cNvPr>
          <p:cNvSpPr txBox="1"/>
          <p:nvPr/>
        </p:nvSpPr>
        <p:spPr>
          <a:xfrm>
            <a:off x="52555" y="2936938"/>
            <a:ext cx="1771746" cy="276999"/>
          </a:xfrm>
          <a:prstGeom prst="rect">
            <a:avLst/>
          </a:prstGeom>
          <a:noFill/>
        </p:spPr>
        <p:txBody>
          <a:bodyPr wrap="square" rtlCol="0">
            <a:spAutoFit/>
          </a:bodyPr>
          <a:lstStyle/>
          <a:p>
            <a:r>
              <a:rPr lang="en-US" sz="1200" b="1" dirty="0">
                <a:solidFill>
                  <a:schemeClr val="dk1"/>
                </a:solidFill>
              </a:rPr>
              <a:t>methane</a:t>
            </a:r>
            <a:r>
              <a:rPr lang="en-US" sz="1200" b="1" dirty="0">
                <a:solidFill>
                  <a:schemeClr val="dk1"/>
                </a:solidFill>
                <a:latin typeface="Arial"/>
                <a:ea typeface="Arial"/>
                <a:cs typeface="Arial"/>
                <a:sym typeface="Arial"/>
              </a:rPr>
              <a:t> molecules</a:t>
            </a:r>
            <a:endParaRPr lang="en-US" sz="1200" b="1" dirty="0"/>
          </a:p>
        </p:txBody>
      </p:sp>
      <p:cxnSp>
        <p:nvCxnSpPr>
          <p:cNvPr id="5" name="Google Shape;116;p4">
            <a:extLst>
              <a:ext uri="{FF2B5EF4-FFF2-40B4-BE49-F238E27FC236}">
                <a16:creationId xmlns:a16="http://schemas.microsoft.com/office/drawing/2014/main" id="{B9B47568-DA08-1ADD-82F8-625EB82690DE}"/>
              </a:ext>
            </a:extLst>
          </p:cNvPr>
          <p:cNvCxnSpPr>
            <a:cxnSpLocks/>
          </p:cNvCxnSpPr>
          <p:nvPr/>
        </p:nvCxnSpPr>
        <p:spPr>
          <a:xfrm flipV="1">
            <a:off x="396145" y="2579405"/>
            <a:ext cx="567997" cy="387396"/>
          </a:xfrm>
          <a:prstGeom prst="straightConnector1">
            <a:avLst/>
          </a:prstGeom>
          <a:noFill/>
          <a:ln w="38100" cap="flat" cmpd="sng">
            <a:solidFill>
              <a:srgbClr val="00B050"/>
            </a:solidFill>
            <a:prstDash val="solid"/>
            <a:round/>
            <a:headEnd type="none" w="sm" len="sm"/>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42" name="Google Shape;142;p7"/>
          <p:cNvSpPr/>
          <p:nvPr/>
        </p:nvSpPr>
        <p:spPr>
          <a:xfrm>
            <a:off x="90591" y="4598549"/>
            <a:ext cx="5844028"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dirty="0">
                <a:solidFill>
                  <a:srgbClr val="7F7F7F"/>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Adapted from </a:t>
            </a:r>
            <a:r>
              <a:rPr lang="en-US" sz="800" b="0" i="1" u="sng" strike="noStrike" cap="none" dirty="0">
                <a:solidFill>
                  <a:srgbClr val="7F7F7F"/>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https://oceanexplorer.noaa.gov/explorations/03windows/background/hydrates/media/fig1_phase_diagram.html</a:t>
            </a:r>
            <a:endParaRPr sz="800" b="0" i="1" u="none" strike="noStrike" cap="none" dirty="0">
              <a:solidFill>
                <a:srgbClr val="7F7F7F"/>
              </a:solidFill>
              <a:latin typeface="Arial"/>
              <a:ea typeface="Arial"/>
              <a:cs typeface="Arial"/>
              <a:sym typeface="Arial"/>
            </a:endParaRPr>
          </a:p>
        </p:txBody>
      </p:sp>
      <p:sp>
        <p:nvSpPr>
          <p:cNvPr id="143" name="Google Shape;143;p7"/>
          <p:cNvSpPr txBox="1"/>
          <p:nvPr/>
        </p:nvSpPr>
        <p:spPr>
          <a:xfrm>
            <a:off x="1430517" y="340330"/>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i="0" u="none" strike="noStrike" cap="none" dirty="0">
                <a:solidFill>
                  <a:srgbClr val="00A0DC"/>
                </a:solidFill>
                <a:latin typeface="Roboto"/>
                <a:ea typeface="Roboto"/>
                <a:cs typeface="Roboto"/>
                <a:sym typeface="Roboto"/>
              </a:rPr>
              <a:t>Investigate: Phase Change Diagrams</a:t>
            </a:r>
            <a:endParaRPr sz="1400" b="0" i="0" u="none" strike="noStrike" cap="none" dirty="0">
              <a:solidFill>
                <a:srgbClr val="000000"/>
              </a:solidFill>
              <a:latin typeface="Arial"/>
              <a:ea typeface="Arial"/>
              <a:cs typeface="Arial"/>
              <a:sym typeface="Arial"/>
            </a:endParaRPr>
          </a:p>
        </p:txBody>
      </p:sp>
      <p:pic>
        <p:nvPicPr>
          <p:cNvPr id="3" name="Picture 2" descr="Phase Change Diagrams">
            <a:extLst>
              <a:ext uri="{FF2B5EF4-FFF2-40B4-BE49-F238E27FC236}">
                <a16:creationId xmlns:a16="http://schemas.microsoft.com/office/drawing/2014/main" id="{F4607E59-C118-19DD-B775-2F699303FE32}"/>
              </a:ext>
            </a:extLst>
          </p:cNvPr>
          <p:cNvPicPr>
            <a:picLocks noChangeAspect="1"/>
          </p:cNvPicPr>
          <p:nvPr/>
        </p:nvPicPr>
        <p:blipFill>
          <a:blip r:embed="rId3"/>
          <a:stretch>
            <a:fillRect/>
          </a:stretch>
        </p:blipFill>
        <p:spPr>
          <a:xfrm>
            <a:off x="3284909" y="1103811"/>
            <a:ext cx="2574183" cy="3455126"/>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TotalTime>
  <Words>406</Words>
  <Application>Microsoft Office PowerPoint</Application>
  <PresentationFormat>On-screen Show (16:9)</PresentationFormat>
  <Paragraphs>63</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Roboto</vt:lpstr>
      <vt:lpstr>Merriweather</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 and Ice in the Deep Sea slides</dc:title>
  <dc:creator>Suraida Nanez-James</dc:creator>
  <cp:lastModifiedBy>Matthew King</cp:lastModifiedBy>
  <cp:revision>24</cp:revision>
  <dcterms:modified xsi:type="dcterms:W3CDTF">2023-03-20T16:08:14Z</dcterms:modified>
</cp:coreProperties>
</file>