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6" r:id="rId6"/>
    <p:sldId id="261" r:id="rId7"/>
    <p:sldId id="262" r:id="rId8"/>
    <p:sldId id="263" r:id="rId9"/>
    <p:sldId id="264" r:id="rId10"/>
    <p:sldId id="265" r:id="rId11"/>
  </p:sldIdLst>
  <p:sldSz cx="9144000" cy="5143500" type="screen16x9"/>
  <p:notesSz cx="6858000" cy="9144000"/>
  <p:embeddedFontLst>
    <p:embeddedFont>
      <p:font typeface="Montserrat" panose="00000500000000000000" pitchFamily="2" charset="0"/>
      <p:regular r:id="rId13"/>
      <p:bold r:id="rId14"/>
      <p:italic r:id="rId15"/>
      <p:boldItalic r:id="rId16"/>
    </p:embeddedFont>
    <p:embeddedFont>
      <p:font typeface="Roboto" panose="02000000000000000000" pitchFamily="2"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Merriweather" panose="000005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Haynes - NOAA Affiliate" initials="" lastIdx="1" clrIdx="0"/>
  <p:cmAuthor id="1" name="Susan Haynes" initials="SH" lastIdx="5" clrIdx="1">
    <p:extLst>
      <p:ext uri="{19B8F6BF-5375-455C-9EA6-DF929625EA0E}">
        <p15:presenceInfo xmlns:p15="http://schemas.microsoft.com/office/powerpoint/2012/main" userId="Susan Hayn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F32"/>
    <a:srgbClr val="00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A7633D-5F42-458A-AAA0-12E45B2B4761}">
  <a:tblStyle styleId="{1AA7633D-5F42-458A-AAA0-12E45B2B47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39"/>
    <p:restoredTop sz="94699"/>
  </p:normalViewPr>
  <p:slideViewPr>
    <p:cSldViewPr snapToGrid="0">
      <p:cViewPr varScale="1">
        <p:scale>
          <a:sx n="73" d="100"/>
          <a:sy n="73" d="100"/>
        </p:scale>
        <p:origin x="72" y="4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b730bf15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b730bf15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0bad2bfc4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0bad2bfc4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060da63ef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060da63ef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03c9088f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03c9088f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60da63ef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60da63ef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60da63ef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60da63ef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11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061b7cbe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061b7cbe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bad2bfc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0bad2bfc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0bad2bfc4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0bad2bfc4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bad2bfc4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0bad2bfc4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ceanexplorer.noaa.gov/okeanos/explorations/ex2107/gallery/gallery.html"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oceanservice.noaa.gov/podcast/apr14/mw123-currents.html" TargetMode="External"/><Relationship Id="rId5" Type="http://schemas.openxmlformats.org/officeDocument/2006/relationships/hyperlink" Target="https://www.nasa.gov/topics/earth/features/perpetual-ocean.html"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www.nysed.gov"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player.vimeo.com/video/163414696"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5" name="Google Shape;55;p13"/>
          <p:cNvSpPr txBox="1">
            <a:spLocks noGrp="1"/>
          </p:cNvSpPr>
          <p:nvPr>
            <p:ph type="body" idx="1"/>
          </p:nvPr>
        </p:nvSpPr>
        <p:spPr>
          <a:xfrm>
            <a:off x="418602" y="1290094"/>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dirty="0">
                <a:solidFill>
                  <a:schemeClr val="bg2"/>
                </a:solidFill>
                <a:highlight>
                  <a:srgbClr val="FFFFFF"/>
                </a:highlight>
                <a:latin typeface="Roboto"/>
                <a:ea typeface="Roboto"/>
                <a:cs typeface="Roboto"/>
                <a:sym typeface="Roboto"/>
              </a:rPr>
              <a:t>About a hundred miles off the coast of Georgia and Florida lies a strange ecosystem at the bottom of the sea. It’s an underwater landscape of coral mounds that stretch as far as the eye (or at least the camera on a remotely operated vehicle) can see. For thousands of years, corals have been growing and dying in this region that lies 600 to 800 meters (1,970 to 2,625 feet) below the ocean’s surface. </a:t>
            </a:r>
            <a:r>
              <a:rPr lang="en" sz="1200" dirty="0">
                <a:solidFill>
                  <a:schemeClr val="bg2"/>
                </a:solidFill>
                <a:latin typeface="Roboto"/>
                <a:ea typeface="Roboto"/>
                <a:cs typeface="Roboto"/>
                <a:sym typeface="Roboto"/>
              </a:rPr>
              <a:t>This region provides important habitat, protection, and food for a variety of marine life. </a:t>
            </a:r>
            <a:r>
              <a:rPr lang="en" sz="1200" dirty="0">
                <a:solidFill>
                  <a:schemeClr val="bg2"/>
                </a:solidFill>
                <a:highlight>
                  <a:srgbClr val="FFFFFF"/>
                </a:highlight>
                <a:latin typeface="Roboto"/>
                <a:ea typeface="Roboto"/>
                <a:cs typeface="Roboto"/>
                <a:sym typeface="Roboto"/>
              </a:rPr>
              <a:t>Now identified as o</a:t>
            </a:r>
            <a:r>
              <a:rPr lang="en" sz="1200" dirty="0">
                <a:solidFill>
                  <a:schemeClr val="bg2"/>
                </a:solidFill>
                <a:latin typeface="Roboto"/>
                <a:ea typeface="Roboto"/>
                <a:cs typeface="Roboto"/>
                <a:sym typeface="Roboto"/>
              </a:rPr>
              <a:t>ne of the largest, continuous stretches of deep-sea corals on Earth (</a:t>
            </a:r>
            <a:r>
              <a:rPr lang="en" sz="1200" i="1" dirty="0">
                <a:solidFill>
                  <a:schemeClr val="bg2"/>
                </a:solidFill>
                <a:latin typeface="Roboto"/>
                <a:ea typeface="Roboto"/>
                <a:cs typeface="Roboto"/>
                <a:sym typeface="Roboto"/>
              </a:rPr>
              <a:t>that we know of</a:t>
            </a:r>
            <a:r>
              <a:rPr lang="en" sz="1200" dirty="0">
                <a:solidFill>
                  <a:schemeClr val="bg2"/>
                </a:solidFill>
                <a:latin typeface="Roboto"/>
                <a:ea typeface="Roboto"/>
                <a:cs typeface="Roboto"/>
                <a:sym typeface="Roboto"/>
              </a:rPr>
              <a:t>), and a</a:t>
            </a:r>
            <a:r>
              <a:rPr lang="en" sz="1200" dirty="0">
                <a:solidFill>
                  <a:schemeClr val="bg2"/>
                </a:solidFill>
                <a:highlight>
                  <a:srgbClr val="FFFFFF"/>
                </a:highlight>
                <a:latin typeface="Roboto"/>
                <a:ea typeface="Roboto"/>
                <a:cs typeface="Roboto"/>
                <a:sym typeface="Roboto"/>
              </a:rPr>
              <a:t>ccessible only by submersible or autonomous vehicles, the “Million Mounds” region has drawn scientists to try to understand </a:t>
            </a:r>
            <a:r>
              <a:rPr lang="en" sz="1200" b="1" i="1" dirty="0">
                <a:solidFill>
                  <a:schemeClr val="bg2"/>
                </a:solidFill>
                <a:highlight>
                  <a:srgbClr val="FFFFFF"/>
                </a:highlight>
                <a:latin typeface="Roboto"/>
                <a:ea typeface="Roboto"/>
                <a:cs typeface="Roboto"/>
                <a:sym typeface="Roboto"/>
              </a:rPr>
              <a:t>why do the corals live here?</a:t>
            </a:r>
            <a:endParaRPr sz="1200" b="1" i="1" dirty="0">
              <a:solidFill>
                <a:schemeClr val="bg2"/>
              </a:solidFill>
              <a:highlight>
                <a:srgbClr val="FFFFFF"/>
              </a:highlight>
              <a:latin typeface="Roboto"/>
              <a:ea typeface="Roboto"/>
              <a:cs typeface="Roboto"/>
              <a:sym typeface="Roboto"/>
            </a:endParaRPr>
          </a:p>
        </p:txBody>
      </p:sp>
      <p:pic>
        <p:nvPicPr>
          <p:cNvPr id="56" name="Google Shape;56;p13" descr="Multibeam bathymetry data collected by NOAA Ship Okeanos Explorer showing the three-dimensional topography and profile of Million Mounds"/>
          <p:cNvPicPr preferRelativeResize="0"/>
          <p:nvPr/>
        </p:nvPicPr>
        <p:blipFill>
          <a:blip r:embed="rId4">
            <a:alphaModFix/>
          </a:blip>
          <a:stretch>
            <a:fillRect/>
          </a:stretch>
        </p:blipFill>
        <p:spPr>
          <a:xfrm>
            <a:off x="4678902" y="2763623"/>
            <a:ext cx="2400323" cy="1798544"/>
          </a:xfrm>
          <a:prstGeom prst="rect">
            <a:avLst/>
          </a:prstGeom>
          <a:noFill/>
          <a:ln>
            <a:noFill/>
          </a:ln>
        </p:spPr>
      </p:pic>
      <p:pic>
        <p:nvPicPr>
          <p:cNvPr id="57" name="Google Shape;57;p13" descr="Multibeam bathymetry data collected by NOAA Ship Okeanos Explorer showing the three-dimensional topography."/>
          <p:cNvPicPr preferRelativeResize="0"/>
          <p:nvPr/>
        </p:nvPicPr>
        <p:blipFill>
          <a:blip r:embed="rId5">
            <a:alphaModFix/>
          </a:blip>
          <a:stretch>
            <a:fillRect/>
          </a:stretch>
        </p:blipFill>
        <p:spPr>
          <a:xfrm>
            <a:off x="487517" y="2763623"/>
            <a:ext cx="4043182" cy="1798543"/>
          </a:xfrm>
          <a:prstGeom prst="rect">
            <a:avLst/>
          </a:prstGeom>
          <a:noFill/>
          <a:ln>
            <a:noFill/>
          </a:ln>
        </p:spPr>
      </p:pic>
      <p:sp>
        <p:nvSpPr>
          <p:cNvPr id="58" name="Google Shape;58;p13"/>
          <p:cNvSpPr txBox="1"/>
          <p:nvPr/>
        </p:nvSpPr>
        <p:spPr>
          <a:xfrm>
            <a:off x="426489" y="4514044"/>
            <a:ext cx="7784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50" dirty="0">
                <a:solidFill>
                  <a:srgbClr val="828282"/>
                </a:solidFill>
                <a:highlight>
                  <a:srgbClr val="FFFFFF"/>
                </a:highlight>
                <a:latin typeface="Roboto"/>
                <a:ea typeface="Roboto"/>
                <a:cs typeface="Roboto"/>
                <a:sym typeface="Roboto"/>
              </a:rPr>
              <a:t>Multibeam bathymetry data collected by NOAA Ship </a:t>
            </a:r>
            <a:r>
              <a:rPr lang="en" sz="650" i="1" dirty="0">
                <a:solidFill>
                  <a:srgbClr val="828282"/>
                </a:solidFill>
                <a:highlight>
                  <a:srgbClr val="FFFFFF"/>
                </a:highlight>
                <a:latin typeface="Roboto"/>
                <a:ea typeface="Roboto"/>
                <a:cs typeface="Roboto"/>
                <a:sym typeface="Roboto"/>
              </a:rPr>
              <a:t>Okeanos Explorer</a:t>
            </a:r>
            <a:r>
              <a:rPr lang="en" sz="650" dirty="0">
                <a:solidFill>
                  <a:srgbClr val="828282"/>
                </a:solidFill>
                <a:highlight>
                  <a:srgbClr val="FFFFFF"/>
                </a:highlight>
                <a:latin typeface="Roboto"/>
                <a:ea typeface="Roboto"/>
                <a:cs typeface="Roboto"/>
                <a:sym typeface="Roboto"/>
              </a:rPr>
              <a:t> showing the three-dimensional topography and profile of Million Mounds, and an image of the Lophelia coral habitat (top left). </a:t>
            </a:r>
            <a:br>
              <a:rPr lang="en" sz="650" dirty="0">
                <a:solidFill>
                  <a:srgbClr val="828282"/>
                </a:solidFill>
                <a:highlight>
                  <a:srgbClr val="FFFFFF"/>
                </a:highlight>
                <a:latin typeface="Roboto"/>
                <a:ea typeface="Roboto"/>
                <a:cs typeface="Roboto"/>
                <a:sym typeface="Roboto"/>
              </a:rPr>
            </a:br>
            <a:r>
              <a:rPr lang="en" sz="650" i="1" dirty="0">
                <a:solidFill>
                  <a:srgbClr val="828282"/>
                </a:solidFill>
                <a:highlight>
                  <a:srgbClr val="FFFFFF"/>
                </a:highlight>
                <a:latin typeface="Roboto"/>
                <a:ea typeface="Roboto"/>
                <a:cs typeface="Roboto"/>
                <a:sym typeface="Roboto"/>
              </a:rPr>
              <a:t>Image courtesy of NOAA Ocean Exploration.</a:t>
            </a:r>
            <a:endParaRPr sz="1000" dirty="0"/>
          </a:p>
        </p:txBody>
      </p:sp>
      <p:sp>
        <p:nvSpPr>
          <p:cNvPr id="9" name="Google Shape;25;p2">
            <a:extLst>
              <a:ext uri="{FF2B5EF4-FFF2-40B4-BE49-F238E27FC236}">
                <a16:creationId xmlns:a16="http://schemas.microsoft.com/office/drawing/2014/main" id="{A2E0A55E-3748-4BE3-A01B-EA6D956F89C3}"/>
              </a:ext>
            </a:extLst>
          </p:cNvPr>
          <p:cNvSpPr txBox="1"/>
          <p:nvPr/>
        </p:nvSpPr>
        <p:spPr>
          <a:xfrm>
            <a:off x="1572206" y="380009"/>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 sz="2200" b="1" i="0" u="none" strike="noStrike" cap="none" dirty="0">
                <a:solidFill>
                  <a:srgbClr val="00A0DC"/>
                </a:solidFill>
                <a:latin typeface="Roboto"/>
                <a:ea typeface="Roboto"/>
                <a:cs typeface="Roboto"/>
                <a:sym typeface="Roboto"/>
              </a:rPr>
              <a:t>Million Mounds of Deep-Sea Coral</a:t>
            </a:r>
            <a:endParaRPr sz="2200" b="0" i="1" u="none" strike="noStrike" cap="none" dirty="0">
              <a:solidFill>
                <a:srgbClr val="7C7C7C"/>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4"/>
        <p:cNvGrpSpPr/>
        <p:nvPr/>
      </p:nvGrpSpPr>
      <p:grpSpPr>
        <a:xfrm>
          <a:off x="0" y="0"/>
          <a:ext cx="0" cy="0"/>
          <a:chOff x="0" y="0"/>
          <a:chExt cx="0" cy="0"/>
        </a:xfrm>
      </p:grpSpPr>
      <p:sp>
        <p:nvSpPr>
          <p:cNvPr id="146" name="Google Shape;146;p22"/>
          <p:cNvSpPr txBox="1">
            <a:spLocks noGrp="1"/>
          </p:cNvSpPr>
          <p:nvPr>
            <p:ph type="body" idx="1"/>
          </p:nvPr>
        </p:nvSpPr>
        <p:spPr>
          <a:xfrm>
            <a:off x="345450" y="1536222"/>
            <a:ext cx="2985053" cy="3148909"/>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Roboto" panose="02000000000000000000" pitchFamily="2" charset="0"/>
                <a:ea typeface="Roboto" panose="02000000000000000000" pitchFamily="2" charset="0"/>
              </a:rPr>
              <a:t>This map illustrates the known global distribution of deep-sea coral based on observations. </a:t>
            </a:r>
          </a:p>
          <a:p>
            <a:pPr marL="0" lvl="0" indent="0" algn="l" rtl="0">
              <a:spcBef>
                <a:spcPts val="0"/>
              </a:spcBef>
              <a:spcAft>
                <a:spcPts val="0"/>
              </a:spcAft>
              <a:buNone/>
            </a:pPr>
            <a:endParaRPr lang="en" sz="1000" i="1" dirty="0">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1000" i="1" dirty="0">
                <a:latin typeface="Roboto" panose="02000000000000000000" pitchFamily="2" charset="0"/>
                <a:ea typeface="Roboto" panose="02000000000000000000" pitchFamily="2" charset="0"/>
              </a:rPr>
              <a:t>Hexagon bins represent the number of observations in a 240 square kilometer (93 square mile) area. Warmer colors (reds) represent high numbers of observations and cooler colors (yellows) represent fewer observations. *Note: These records indicate observations only. No observation does not mean that deep-sea corals are not present in that area. There is still a large portion of the ocean that has not been explored in detail.</a:t>
            </a:r>
            <a:endParaRPr sz="1000" i="1" dirty="0">
              <a:latin typeface="Roboto" panose="02000000000000000000" pitchFamily="2" charset="0"/>
              <a:ea typeface="Roboto" panose="02000000000000000000" pitchFamily="2" charset="0"/>
            </a:endParaRPr>
          </a:p>
          <a:p>
            <a:pPr marL="0" lvl="0" indent="0" algn="l" rtl="0">
              <a:spcBef>
                <a:spcPts val="0"/>
              </a:spcBef>
              <a:spcAft>
                <a:spcPts val="0"/>
              </a:spcAft>
              <a:buNone/>
            </a:pPr>
            <a:endParaRPr sz="1200" i="1" dirty="0">
              <a:latin typeface="Roboto" panose="02000000000000000000" pitchFamily="2" charset="0"/>
              <a:ea typeface="Roboto" panose="02000000000000000000" pitchFamily="2" charset="0"/>
            </a:endParaRPr>
          </a:p>
          <a:p>
            <a:pPr marL="0" lvl="0" indent="0" algn="l" rtl="0">
              <a:spcBef>
                <a:spcPts val="0"/>
              </a:spcBef>
              <a:spcAft>
                <a:spcPts val="0"/>
              </a:spcAft>
              <a:buNone/>
            </a:pPr>
            <a:r>
              <a:rPr lang="en" sz="650" i="1" dirty="0">
                <a:latin typeface="Roboto" panose="02000000000000000000" pitchFamily="2" charset="0"/>
                <a:ea typeface="Roboto" panose="02000000000000000000" pitchFamily="2" charset="0"/>
              </a:rPr>
              <a:t>Image courtesy of Robert McGuinn, NOAA Deep-Sea Coral Research and Technology Program</a:t>
            </a:r>
            <a:r>
              <a:rPr lang="en" sz="650" i="1">
                <a:latin typeface="Roboto" panose="02000000000000000000" pitchFamily="2" charset="0"/>
                <a:ea typeface="Roboto" panose="02000000000000000000" pitchFamily="2" charset="0"/>
              </a:rPr>
              <a:t>. </a:t>
            </a:r>
            <a:br>
              <a:rPr lang="en" sz="650" i="1">
                <a:latin typeface="Roboto" panose="02000000000000000000" pitchFamily="2" charset="0"/>
                <a:ea typeface="Roboto" panose="02000000000000000000" pitchFamily="2" charset="0"/>
              </a:rPr>
            </a:br>
            <a:r>
              <a:rPr lang="en-US" sz="650" i="1">
                <a:latin typeface="Roboto" panose="02000000000000000000" pitchFamily="2" charset="0"/>
                <a:ea typeface="Roboto" panose="02000000000000000000" pitchFamily="2" charset="0"/>
              </a:rPr>
              <a:t>https://oceanexplorer.noaa.gov/edu/materials/dsc-observations-map.jpg </a:t>
            </a:r>
            <a:endParaRPr sz="650" i="1" dirty="0">
              <a:latin typeface="Roboto" panose="02000000000000000000" pitchFamily="2" charset="0"/>
              <a:ea typeface="Roboto" panose="02000000000000000000" pitchFamily="2" charset="0"/>
            </a:endParaRPr>
          </a:p>
        </p:txBody>
      </p:sp>
      <p:pic>
        <p:nvPicPr>
          <p:cNvPr id="147" name="Google Shape;147;p22" descr="Global Deep-Sea Coral Observations Map&#10;"/>
          <p:cNvPicPr preferRelativeResize="0"/>
          <p:nvPr/>
        </p:nvPicPr>
        <p:blipFill>
          <a:blip r:embed="rId4">
            <a:alphaModFix/>
          </a:blip>
          <a:stretch>
            <a:fillRect/>
          </a:stretch>
        </p:blipFill>
        <p:spPr>
          <a:xfrm>
            <a:off x="3330503" y="1062990"/>
            <a:ext cx="5213903" cy="3803371"/>
          </a:xfrm>
          <a:prstGeom prst="rect">
            <a:avLst/>
          </a:prstGeom>
          <a:noFill/>
          <a:ln>
            <a:noFill/>
          </a:ln>
        </p:spPr>
      </p:pic>
      <p:sp>
        <p:nvSpPr>
          <p:cNvPr id="5" name="Google Shape;25;p2">
            <a:extLst>
              <a:ext uri="{FF2B5EF4-FFF2-40B4-BE49-F238E27FC236}">
                <a16:creationId xmlns:a16="http://schemas.microsoft.com/office/drawing/2014/main" id="{138B7ED9-6880-41A1-B8FF-2FC453FC9A9A}"/>
              </a:ext>
            </a:extLst>
          </p:cNvPr>
          <p:cNvSpPr txBox="1"/>
          <p:nvPr/>
        </p:nvSpPr>
        <p:spPr>
          <a:xfrm>
            <a:off x="1572206" y="380009"/>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 sz="2200" b="1" u="none" strike="noStrike" cap="none" dirty="0">
                <a:solidFill>
                  <a:srgbClr val="00A0DC"/>
                </a:solidFill>
                <a:latin typeface="Roboto"/>
                <a:ea typeface="Roboto"/>
                <a:cs typeface="Roboto"/>
                <a:sym typeface="Roboto"/>
              </a:rPr>
              <a:t>Global Deep-Sea Coral Observations Map</a:t>
            </a:r>
            <a:endParaRPr sz="2200" b="0" u="none" strike="noStrike" cap="none" dirty="0">
              <a:solidFill>
                <a:srgbClr val="7C7C7C"/>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2"/>
        <p:cNvGrpSpPr/>
        <p:nvPr/>
      </p:nvGrpSpPr>
      <p:grpSpPr>
        <a:xfrm>
          <a:off x="0" y="0"/>
          <a:ext cx="0" cy="0"/>
          <a:chOff x="0" y="0"/>
          <a:chExt cx="0" cy="0"/>
        </a:xfrm>
      </p:grpSpPr>
      <p:pic>
        <p:nvPicPr>
          <p:cNvPr id="63" name="Google Shape;63;p14" descr="Map showing the location of the Million Mounds coral region"/>
          <p:cNvPicPr preferRelativeResize="0"/>
          <p:nvPr/>
        </p:nvPicPr>
        <p:blipFill rotWithShape="1">
          <a:blip r:embed="rId4">
            <a:alphaModFix/>
          </a:blip>
          <a:srcRect t="8299"/>
          <a:stretch/>
        </p:blipFill>
        <p:spPr>
          <a:xfrm>
            <a:off x="0" y="0"/>
            <a:ext cx="9164250" cy="4738503"/>
          </a:xfrm>
          <a:prstGeom prst="rect">
            <a:avLst/>
          </a:prstGeom>
          <a:noFill/>
          <a:ln>
            <a:noFill/>
          </a:ln>
        </p:spPr>
      </p:pic>
      <p:cxnSp>
        <p:nvCxnSpPr>
          <p:cNvPr id="64" name="Google Shape;64;p14"/>
          <p:cNvCxnSpPr/>
          <p:nvPr/>
        </p:nvCxnSpPr>
        <p:spPr>
          <a:xfrm flipH="1">
            <a:off x="6455500" y="2674700"/>
            <a:ext cx="399000" cy="687900"/>
          </a:xfrm>
          <a:prstGeom prst="straightConnector1">
            <a:avLst/>
          </a:prstGeom>
          <a:noFill/>
          <a:ln w="38100" cap="flat" cmpd="sng">
            <a:solidFill>
              <a:schemeClr val="lt1"/>
            </a:solidFill>
            <a:prstDash val="solid"/>
            <a:round/>
            <a:headEnd type="none" w="med" len="med"/>
            <a:tailEnd type="triangle" w="med" len="med"/>
          </a:ln>
        </p:spPr>
      </p:cxnSp>
      <p:sp>
        <p:nvSpPr>
          <p:cNvPr id="65" name="Google Shape;65;p14"/>
          <p:cNvSpPr txBox="1"/>
          <p:nvPr/>
        </p:nvSpPr>
        <p:spPr>
          <a:xfrm>
            <a:off x="6515850" y="1872800"/>
            <a:ext cx="26484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FFFFFF"/>
                </a:solidFill>
              </a:rPr>
              <a:t>Million Mounds coral region</a:t>
            </a:r>
            <a:endParaRPr sz="2500" b="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1" name="Google Shape;71;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2" name="Google Shape;72;p15" descr="Map showing the location of the Million Mounds coral region"/>
          <p:cNvPicPr preferRelativeResize="0"/>
          <p:nvPr/>
        </p:nvPicPr>
        <p:blipFill rotWithShape="1">
          <a:blip r:embed="rId4">
            <a:alphaModFix/>
          </a:blip>
          <a:srcRect t="9183"/>
          <a:stretch/>
        </p:blipFill>
        <p:spPr>
          <a:xfrm>
            <a:off x="-107016" y="-25478"/>
            <a:ext cx="9278414" cy="4723953"/>
          </a:xfrm>
          <a:prstGeom prst="rect">
            <a:avLst/>
          </a:prstGeom>
          <a:noFill/>
          <a:ln>
            <a:noFill/>
          </a:ln>
        </p:spPr>
      </p:pic>
      <p:sp>
        <p:nvSpPr>
          <p:cNvPr id="73" name="Google Shape;73;p15"/>
          <p:cNvSpPr txBox="1"/>
          <p:nvPr/>
        </p:nvSpPr>
        <p:spPr>
          <a:xfrm rot="4646391">
            <a:off x="1757584" y="2964859"/>
            <a:ext cx="2737001" cy="76965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dirty="0">
                <a:latin typeface="Montserrat"/>
                <a:ea typeface="Montserrat"/>
                <a:cs typeface="Montserrat"/>
                <a:sym typeface="Montserrat"/>
              </a:rPr>
              <a:t>FLORIDA</a:t>
            </a:r>
            <a:endParaRPr sz="3800" dirty="0">
              <a:latin typeface="Montserrat"/>
              <a:ea typeface="Montserrat"/>
              <a:cs typeface="Montserrat"/>
              <a:sym typeface="Montserrat"/>
            </a:endParaRPr>
          </a:p>
        </p:txBody>
      </p:sp>
      <p:cxnSp>
        <p:nvCxnSpPr>
          <p:cNvPr id="74" name="Google Shape;74;p15"/>
          <p:cNvCxnSpPr/>
          <p:nvPr/>
        </p:nvCxnSpPr>
        <p:spPr>
          <a:xfrm flipH="1">
            <a:off x="5080350" y="1170700"/>
            <a:ext cx="493500" cy="857400"/>
          </a:xfrm>
          <a:prstGeom prst="straightConnector1">
            <a:avLst/>
          </a:prstGeom>
          <a:noFill/>
          <a:ln w="38100" cap="flat" cmpd="sng">
            <a:solidFill>
              <a:schemeClr val="lt1"/>
            </a:solidFill>
            <a:prstDash val="solid"/>
            <a:round/>
            <a:headEnd type="none" w="med" len="med"/>
            <a:tailEnd type="triangle" w="med" len="med"/>
          </a:ln>
        </p:spPr>
      </p:cxnSp>
      <p:sp>
        <p:nvSpPr>
          <p:cNvPr id="75" name="Google Shape;75;p15"/>
          <p:cNvSpPr txBox="1"/>
          <p:nvPr/>
        </p:nvSpPr>
        <p:spPr>
          <a:xfrm>
            <a:off x="43225" y="4835700"/>
            <a:ext cx="2545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a:solidFill>
                  <a:schemeClr val="dk1"/>
                </a:solidFill>
                <a:highlight>
                  <a:srgbClr val="FFFFFF"/>
                </a:highlight>
                <a:latin typeface="Montserrat"/>
                <a:ea typeface="Montserrat"/>
                <a:cs typeface="Montserrat"/>
                <a:sym typeface="Montserrat"/>
              </a:rPr>
              <a:t>Image credit:</a:t>
            </a:r>
            <a:r>
              <a:rPr lang="en" sz="800" i="1" u="sng">
                <a:solidFill>
                  <a:schemeClr val="hlink"/>
                </a:solidFill>
                <a:highlight>
                  <a:srgbClr val="FFFFFF"/>
                </a:highlight>
                <a:latin typeface="Montserrat"/>
                <a:ea typeface="Montserrat"/>
                <a:cs typeface="Montserrat"/>
                <a:sym typeface="Montserrat"/>
                <a:hlinkClick r:id="rId5"/>
              </a:rPr>
              <a:t> NOAA</a:t>
            </a:r>
            <a:endParaRPr sz="1100">
              <a:solidFill>
                <a:schemeClr val="dk1"/>
              </a:solidFill>
              <a:latin typeface="Montserrat"/>
              <a:ea typeface="Montserrat"/>
              <a:cs typeface="Montserrat"/>
              <a:sym typeface="Montserrat"/>
            </a:endParaRPr>
          </a:p>
        </p:txBody>
      </p:sp>
      <p:sp>
        <p:nvSpPr>
          <p:cNvPr id="76" name="Google Shape;76;p15"/>
          <p:cNvSpPr txBox="1"/>
          <p:nvPr/>
        </p:nvSpPr>
        <p:spPr>
          <a:xfrm>
            <a:off x="5427225" y="686275"/>
            <a:ext cx="32202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rgbClr val="FFFFFF"/>
                </a:solidFill>
              </a:rPr>
              <a:t>Million Mounds coral region</a:t>
            </a:r>
            <a:endParaRPr sz="29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0"/>
        <p:cNvGrpSpPr/>
        <p:nvPr/>
      </p:nvGrpSpPr>
      <p:grpSpPr>
        <a:xfrm>
          <a:off x="0" y="0"/>
          <a:ext cx="0" cy="0"/>
          <a:chOff x="0" y="0"/>
          <a:chExt cx="0" cy="0"/>
        </a:xfrm>
      </p:grpSpPr>
      <p:pic>
        <p:nvPicPr>
          <p:cNvPr id="82" name="Google Shape;82;p16" descr="Lophelia pertusa"/>
          <p:cNvPicPr preferRelativeResize="0"/>
          <p:nvPr/>
        </p:nvPicPr>
        <p:blipFill rotWithShape="1">
          <a:blip r:embed="rId4">
            <a:alphaModFix/>
          </a:blip>
          <a:srcRect r="5594"/>
          <a:stretch/>
        </p:blipFill>
        <p:spPr>
          <a:xfrm>
            <a:off x="377248" y="2214243"/>
            <a:ext cx="4093151" cy="2471782"/>
          </a:xfrm>
          <a:prstGeom prst="rect">
            <a:avLst/>
          </a:prstGeom>
          <a:noFill/>
          <a:ln>
            <a:noFill/>
          </a:ln>
        </p:spPr>
      </p:pic>
      <p:pic>
        <p:nvPicPr>
          <p:cNvPr id="83" name="Google Shape;83;p16" descr="Lophelia pertusa polyps"/>
          <p:cNvPicPr preferRelativeResize="0"/>
          <p:nvPr/>
        </p:nvPicPr>
        <p:blipFill>
          <a:blip r:embed="rId5">
            <a:alphaModFix/>
          </a:blip>
          <a:stretch>
            <a:fillRect/>
          </a:stretch>
        </p:blipFill>
        <p:spPr>
          <a:xfrm>
            <a:off x="5111791" y="2378223"/>
            <a:ext cx="3280234" cy="2081076"/>
          </a:xfrm>
          <a:prstGeom prst="rect">
            <a:avLst/>
          </a:prstGeom>
          <a:noFill/>
          <a:ln w="28575">
            <a:solidFill>
              <a:srgbClr val="FF0000"/>
            </a:solidFill>
          </a:ln>
        </p:spPr>
      </p:pic>
      <p:sp>
        <p:nvSpPr>
          <p:cNvPr id="84" name="Google Shape;84;p16"/>
          <p:cNvSpPr txBox="1"/>
          <p:nvPr/>
        </p:nvSpPr>
        <p:spPr>
          <a:xfrm>
            <a:off x="275647" y="1299553"/>
            <a:ext cx="8262029" cy="923299"/>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bg2"/>
              </a:buClr>
              <a:buSzPct val="75000"/>
              <a:buFont typeface="Montserrat"/>
              <a:buChar char="●"/>
            </a:pPr>
            <a:r>
              <a:rPr lang="en" sz="1200" dirty="0">
                <a:solidFill>
                  <a:schemeClr val="bg2"/>
                </a:solidFill>
                <a:latin typeface="Roboto" panose="02000000000000000000" pitchFamily="2" charset="0"/>
                <a:ea typeface="Roboto" panose="02000000000000000000" pitchFamily="2" charset="0"/>
                <a:cs typeface="Montserrat"/>
                <a:sym typeface="Montserrat"/>
              </a:rPr>
              <a:t>Deep-sea corals are animals. </a:t>
            </a:r>
            <a:endParaRPr sz="1200" dirty="0">
              <a:solidFill>
                <a:schemeClr val="bg2"/>
              </a:solidFill>
              <a:latin typeface="Roboto" panose="02000000000000000000" pitchFamily="2" charset="0"/>
              <a:ea typeface="Roboto" panose="02000000000000000000" pitchFamily="2" charset="0"/>
              <a:cs typeface="Montserrat"/>
              <a:sym typeface="Montserrat"/>
            </a:endParaRPr>
          </a:p>
          <a:p>
            <a:pPr marL="457200" lvl="0" indent="-317500" algn="l" rtl="0">
              <a:spcBef>
                <a:spcPts val="0"/>
              </a:spcBef>
              <a:spcAft>
                <a:spcPts val="0"/>
              </a:spcAft>
              <a:buClr>
                <a:schemeClr val="bg2"/>
              </a:buClr>
              <a:buSzPct val="75000"/>
              <a:buFont typeface="Montserrat"/>
              <a:buChar char="●"/>
            </a:pPr>
            <a:r>
              <a:rPr lang="en" sz="1200" dirty="0">
                <a:solidFill>
                  <a:schemeClr val="bg2"/>
                </a:solidFill>
                <a:latin typeface="Roboto" panose="02000000000000000000" pitchFamily="2" charset="0"/>
                <a:ea typeface="Roboto" panose="02000000000000000000" pitchFamily="2" charset="0"/>
                <a:cs typeface="Montserrat"/>
                <a:sym typeface="Montserrat"/>
              </a:rPr>
              <a:t>The species of deep-sea coral we will focus on is </a:t>
            </a:r>
            <a:r>
              <a:rPr lang="en" sz="1200" i="1" dirty="0">
                <a:solidFill>
                  <a:schemeClr val="bg2"/>
                </a:solidFill>
                <a:latin typeface="Roboto" panose="02000000000000000000" pitchFamily="2" charset="0"/>
                <a:ea typeface="Roboto" panose="02000000000000000000" pitchFamily="2" charset="0"/>
                <a:cs typeface="Montserrat"/>
                <a:sym typeface="Montserrat"/>
              </a:rPr>
              <a:t>Lophelia pertusa</a:t>
            </a:r>
            <a:r>
              <a:rPr lang="en" sz="1200" dirty="0">
                <a:solidFill>
                  <a:schemeClr val="bg2"/>
                </a:solidFill>
                <a:latin typeface="Roboto" panose="02000000000000000000" pitchFamily="2" charset="0"/>
                <a:ea typeface="Roboto" panose="02000000000000000000" pitchFamily="2" charset="0"/>
                <a:cs typeface="Montserrat"/>
                <a:sym typeface="Montserrat"/>
              </a:rPr>
              <a:t>.</a:t>
            </a:r>
            <a:endParaRPr sz="1200" dirty="0">
              <a:solidFill>
                <a:schemeClr val="bg2"/>
              </a:solidFill>
              <a:latin typeface="Roboto" panose="02000000000000000000" pitchFamily="2" charset="0"/>
              <a:ea typeface="Roboto" panose="02000000000000000000" pitchFamily="2" charset="0"/>
              <a:cs typeface="Montserrat"/>
              <a:sym typeface="Montserrat"/>
            </a:endParaRPr>
          </a:p>
          <a:p>
            <a:pPr marL="457200" lvl="0" indent="-317500" algn="l" rtl="0">
              <a:spcBef>
                <a:spcPts val="0"/>
              </a:spcBef>
              <a:spcAft>
                <a:spcPts val="0"/>
              </a:spcAft>
              <a:buClr>
                <a:schemeClr val="bg2"/>
              </a:buClr>
              <a:buSzPct val="75000"/>
              <a:buFont typeface="Montserrat"/>
              <a:buChar char="●"/>
            </a:pPr>
            <a:r>
              <a:rPr lang="en" sz="1200" dirty="0">
                <a:solidFill>
                  <a:schemeClr val="bg2"/>
                </a:solidFill>
                <a:latin typeface="Roboto" panose="02000000000000000000" pitchFamily="2" charset="0"/>
                <a:ea typeface="Roboto" panose="02000000000000000000" pitchFamily="2" charset="0"/>
                <a:cs typeface="Montserrat"/>
                <a:sym typeface="Montserrat"/>
              </a:rPr>
              <a:t>A colony of </a:t>
            </a:r>
            <a:r>
              <a:rPr lang="en" sz="1200" i="1" dirty="0">
                <a:solidFill>
                  <a:schemeClr val="bg2"/>
                </a:solidFill>
                <a:latin typeface="Roboto" panose="02000000000000000000" pitchFamily="2" charset="0"/>
                <a:ea typeface="Roboto" panose="02000000000000000000" pitchFamily="2" charset="0"/>
                <a:cs typeface="Montserrat"/>
                <a:sym typeface="Montserrat"/>
              </a:rPr>
              <a:t>Lophelia pertusa</a:t>
            </a:r>
            <a:r>
              <a:rPr lang="en" sz="1200" dirty="0">
                <a:solidFill>
                  <a:schemeClr val="bg2"/>
                </a:solidFill>
                <a:latin typeface="Roboto" panose="02000000000000000000" pitchFamily="2" charset="0"/>
                <a:ea typeface="Roboto" panose="02000000000000000000" pitchFamily="2" charset="0"/>
                <a:cs typeface="Montserrat"/>
                <a:sym typeface="Montserrat"/>
              </a:rPr>
              <a:t> is made up of thousands of individual polyps (animals). </a:t>
            </a:r>
            <a:endParaRPr sz="1200" dirty="0">
              <a:solidFill>
                <a:schemeClr val="bg2"/>
              </a:solidFill>
              <a:latin typeface="Roboto" panose="02000000000000000000" pitchFamily="2" charset="0"/>
              <a:ea typeface="Roboto" panose="02000000000000000000" pitchFamily="2" charset="0"/>
              <a:cs typeface="Montserrat"/>
              <a:sym typeface="Montserrat"/>
            </a:endParaRPr>
          </a:p>
          <a:p>
            <a:pPr marL="457200" lvl="0" indent="-317500" algn="l" rtl="0">
              <a:spcBef>
                <a:spcPts val="0"/>
              </a:spcBef>
              <a:spcAft>
                <a:spcPts val="0"/>
              </a:spcAft>
              <a:buClr>
                <a:schemeClr val="bg2"/>
              </a:buClr>
              <a:buSzPct val="75000"/>
              <a:buFont typeface="Montserrat"/>
              <a:buChar char="●"/>
            </a:pPr>
            <a:r>
              <a:rPr lang="en" sz="1200" i="1" dirty="0">
                <a:solidFill>
                  <a:schemeClr val="bg2"/>
                </a:solidFill>
                <a:latin typeface="Roboto" panose="02000000000000000000" pitchFamily="2" charset="0"/>
                <a:ea typeface="Roboto" panose="02000000000000000000" pitchFamily="2" charset="0"/>
                <a:cs typeface="Montserrat"/>
                <a:sym typeface="Montserrat"/>
              </a:rPr>
              <a:t>Lophelia pertusa</a:t>
            </a:r>
            <a:r>
              <a:rPr lang="en" sz="1200" dirty="0">
                <a:solidFill>
                  <a:schemeClr val="bg2"/>
                </a:solidFill>
                <a:latin typeface="Roboto" panose="02000000000000000000" pitchFamily="2" charset="0"/>
                <a:ea typeface="Roboto" panose="02000000000000000000" pitchFamily="2" charset="0"/>
                <a:cs typeface="Montserrat"/>
                <a:sym typeface="Montserrat"/>
              </a:rPr>
              <a:t> cannot move to another location (stationary/sessile).</a:t>
            </a:r>
            <a:endParaRPr sz="1200" dirty="0">
              <a:solidFill>
                <a:schemeClr val="bg2"/>
              </a:solidFill>
              <a:latin typeface="Roboto" panose="02000000000000000000" pitchFamily="2" charset="0"/>
              <a:ea typeface="Roboto" panose="02000000000000000000" pitchFamily="2" charset="0"/>
              <a:cs typeface="Montserrat"/>
              <a:sym typeface="Montserrat"/>
            </a:endParaRPr>
          </a:p>
        </p:txBody>
      </p:sp>
      <p:sp>
        <p:nvSpPr>
          <p:cNvPr id="87" name="Google Shape;87;p16"/>
          <p:cNvSpPr/>
          <p:nvPr/>
        </p:nvSpPr>
        <p:spPr>
          <a:xfrm>
            <a:off x="2850593" y="4084599"/>
            <a:ext cx="373200" cy="374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 name="Google Shape;88;p16"/>
          <p:cNvCxnSpPr>
            <a:cxnSpLocks/>
            <a:stCxn id="87" idx="0"/>
          </p:cNvCxnSpPr>
          <p:nvPr/>
        </p:nvCxnSpPr>
        <p:spPr>
          <a:xfrm flipV="1">
            <a:off x="3037193" y="2393328"/>
            <a:ext cx="2074598" cy="1691271"/>
          </a:xfrm>
          <a:prstGeom prst="straightConnector1">
            <a:avLst/>
          </a:prstGeom>
          <a:noFill/>
          <a:ln w="28575" cap="flat" cmpd="sng">
            <a:solidFill>
              <a:srgbClr val="FF0000"/>
            </a:solidFill>
            <a:prstDash val="solid"/>
            <a:round/>
            <a:headEnd type="none" w="med" len="med"/>
            <a:tailEnd type="none" w="med" len="med"/>
          </a:ln>
        </p:spPr>
      </p:cxnSp>
      <p:cxnSp>
        <p:nvCxnSpPr>
          <p:cNvPr id="89" name="Google Shape;89;p16"/>
          <p:cNvCxnSpPr>
            <a:cxnSpLocks/>
            <a:stCxn id="87" idx="4"/>
          </p:cNvCxnSpPr>
          <p:nvPr/>
        </p:nvCxnSpPr>
        <p:spPr>
          <a:xfrm>
            <a:off x="3037193" y="4459299"/>
            <a:ext cx="2074598" cy="0"/>
          </a:xfrm>
          <a:prstGeom prst="straightConnector1">
            <a:avLst/>
          </a:prstGeom>
          <a:noFill/>
          <a:ln w="28575" cap="flat" cmpd="sng">
            <a:solidFill>
              <a:srgbClr val="FF0000"/>
            </a:solidFill>
            <a:prstDash val="solid"/>
            <a:round/>
            <a:headEnd type="none" w="med" len="med"/>
            <a:tailEnd type="none" w="med" len="med"/>
          </a:ln>
        </p:spPr>
      </p:cxnSp>
      <p:sp>
        <p:nvSpPr>
          <p:cNvPr id="11" name="Google Shape;25;p2">
            <a:extLst>
              <a:ext uri="{FF2B5EF4-FFF2-40B4-BE49-F238E27FC236}">
                <a16:creationId xmlns:a16="http://schemas.microsoft.com/office/drawing/2014/main" id="{289803FC-DFE6-4193-9BA8-5BB99341FF2F}"/>
              </a:ext>
            </a:extLst>
          </p:cNvPr>
          <p:cNvSpPr txBox="1"/>
          <p:nvPr/>
        </p:nvSpPr>
        <p:spPr>
          <a:xfrm>
            <a:off x="1572206" y="380009"/>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 sz="2200" b="1" i="1" u="none" strike="noStrike" cap="none" dirty="0">
                <a:solidFill>
                  <a:srgbClr val="00A0DC"/>
                </a:solidFill>
                <a:latin typeface="Roboto"/>
                <a:ea typeface="Roboto"/>
                <a:cs typeface="Roboto"/>
                <a:sym typeface="Roboto"/>
              </a:rPr>
              <a:t>Lophelia pertusa</a:t>
            </a:r>
            <a:endParaRPr sz="2200" b="0" i="1" u="none" strike="noStrike" cap="none" dirty="0">
              <a:solidFill>
                <a:srgbClr val="7C7C7C"/>
              </a:solidFill>
              <a:latin typeface="Roboto"/>
              <a:ea typeface="Roboto"/>
              <a:cs typeface="Roboto"/>
              <a:sym typeface="Roboto"/>
            </a:endParaRPr>
          </a:p>
        </p:txBody>
      </p:sp>
      <p:sp>
        <p:nvSpPr>
          <p:cNvPr id="17" name="Google Shape;58;p13">
            <a:extLst>
              <a:ext uri="{FF2B5EF4-FFF2-40B4-BE49-F238E27FC236}">
                <a16:creationId xmlns:a16="http://schemas.microsoft.com/office/drawing/2014/main" id="{A9DE1CA9-ED2B-4407-981C-647A2268D3D7}"/>
              </a:ext>
            </a:extLst>
          </p:cNvPr>
          <p:cNvSpPr txBox="1"/>
          <p:nvPr/>
        </p:nvSpPr>
        <p:spPr>
          <a:xfrm>
            <a:off x="6751908" y="4459299"/>
            <a:ext cx="7784700" cy="2846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50" i="1" dirty="0">
                <a:solidFill>
                  <a:srgbClr val="828282"/>
                </a:solidFill>
                <a:highlight>
                  <a:srgbClr val="FFFFFF"/>
                </a:highlight>
                <a:latin typeface="Roboto"/>
                <a:ea typeface="Roboto"/>
                <a:cs typeface="Roboto"/>
                <a:sym typeface="Roboto"/>
              </a:rPr>
              <a:t>Images courtesy of NOAA Ocean Exploration.</a:t>
            </a:r>
            <a:endParaRPr sz="1000"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0"/>
        <p:cNvGrpSpPr/>
        <p:nvPr/>
      </p:nvGrpSpPr>
      <p:grpSpPr>
        <a:xfrm>
          <a:off x="0" y="0"/>
          <a:ext cx="0" cy="0"/>
          <a:chOff x="0" y="0"/>
          <a:chExt cx="0" cy="0"/>
        </a:xfrm>
      </p:grpSpPr>
      <p:sp>
        <p:nvSpPr>
          <p:cNvPr id="11" name="Google Shape;25;p2">
            <a:extLst>
              <a:ext uri="{FF2B5EF4-FFF2-40B4-BE49-F238E27FC236}">
                <a16:creationId xmlns:a16="http://schemas.microsoft.com/office/drawing/2014/main" id="{289803FC-DFE6-4193-9BA8-5BB99341FF2F}"/>
              </a:ext>
            </a:extLst>
          </p:cNvPr>
          <p:cNvSpPr txBox="1"/>
          <p:nvPr/>
        </p:nvSpPr>
        <p:spPr>
          <a:xfrm>
            <a:off x="1572206" y="380009"/>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 sz="2200" b="1" i="1" u="none" strike="noStrike" cap="none" dirty="0">
                <a:solidFill>
                  <a:srgbClr val="00A0DC"/>
                </a:solidFill>
                <a:latin typeface="Roboto"/>
                <a:ea typeface="Roboto"/>
                <a:cs typeface="Roboto"/>
                <a:sym typeface="Roboto"/>
              </a:rPr>
              <a:t>Lophelia pertusa</a:t>
            </a:r>
            <a:endParaRPr sz="2200" b="0" i="1" u="none" strike="noStrike" cap="none" dirty="0">
              <a:solidFill>
                <a:srgbClr val="7C7C7C"/>
              </a:solidFill>
              <a:latin typeface="Roboto"/>
              <a:ea typeface="Roboto"/>
              <a:cs typeface="Roboto"/>
              <a:sym typeface="Roboto"/>
            </a:endParaRPr>
          </a:p>
        </p:txBody>
      </p:sp>
      <p:sp>
        <p:nvSpPr>
          <p:cNvPr id="17" name="Google Shape;58;p13">
            <a:extLst>
              <a:ext uri="{FF2B5EF4-FFF2-40B4-BE49-F238E27FC236}">
                <a16:creationId xmlns:a16="http://schemas.microsoft.com/office/drawing/2014/main" id="{A9DE1CA9-ED2B-4407-981C-647A2268D3D7}"/>
              </a:ext>
            </a:extLst>
          </p:cNvPr>
          <p:cNvSpPr txBox="1"/>
          <p:nvPr/>
        </p:nvSpPr>
        <p:spPr>
          <a:xfrm>
            <a:off x="1533869" y="4561964"/>
            <a:ext cx="2627860" cy="2846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50" i="1" dirty="0">
                <a:solidFill>
                  <a:srgbClr val="828282"/>
                </a:solidFill>
                <a:highlight>
                  <a:srgbClr val="FFFFFF"/>
                </a:highlight>
                <a:latin typeface="Roboto"/>
                <a:ea typeface="Roboto"/>
                <a:cs typeface="Roboto"/>
                <a:sym typeface="Roboto"/>
              </a:rPr>
              <a:t>Image courtesy of NOAA Coral Reef Conservation Program (adapted).</a:t>
            </a:r>
          </a:p>
        </p:txBody>
      </p:sp>
      <p:pic>
        <p:nvPicPr>
          <p:cNvPr id="10" name="Google Shape;94;p17" descr="Lophelia pertusa">
            <a:extLst>
              <a:ext uri="{FF2B5EF4-FFF2-40B4-BE49-F238E27FC236}">
                <a16:creationId xmlns:a16="http://schemas.microsoft.com/office/drawing/2014/main" id="{6C7201BD-B960-49B0-9DFC-C3586F4CC7BE}"/>
              </a:ext>
            </a:extLst>
          </p:cNvPr>
          <p:cNvPicPr preferRelativeResize="0"/>
          <p:nvPr/>
        </p:nvPicPr>
        <p:blipFill>
          <a:blip r:embed="rId4">
            <a:alphaModFix/>
          </a:blip>
          <a:stretch>
            <a:fillRect/>
          </a:stretch>
        </p:blipFill>
        <p:spPr>
          <a:xfrm>
            <a:off x="4921298" y="1556609"/>
            <a:ext cx="2999796" cy="2237422"/>
          </a:xfrm>
          <a:prstGeom prst="rect">
            <a:avLst/>
          </a:prstGeom>
          <a:noFill/>
          <a:ln>
            <a:noFill/>
          </a:ln>
        </p:spPr>
      </p:pic>
      <p:sp>
        <p:nvSpPr>
          <p:cNvPr id="12" name="Google Shape;98;p17">
            <a:extLst>
              <a:ext uri="{FF2B5EF4-FFF2-40B4-BE49-F238E27FC236}">
                <a16:creationId xmlns:a16="http://schemas.microsoft.com/office/drawing/2014/main" id="{F4E0024F-38E4-463B-B63E-4BC1723B7DC8}"/>
              </a:ext>
            </a:extLst>
          </p:cNvPr>
          <p:cNvSpPr/>
          <p:nvPr/>
        </p:nvSpPr>
        <p:spPr>
          <a:xfrm>
            <a:off x="5534241" y="2233620"/>
            <a:ext cx="539335" cy="559816"/>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99;p17" descr="Lophelia pertusa structure diagram">
            <a:extLst>
              <a:ext uri="{FF2B5EF4-FFF2-40B4-BE49-F238E27FC236}">
                <a16:creationId xmlns:a16="http://schemas.microsoft.com/office/drawing/2014/main" id="{12061F15-2F14-4E69-B999-0F13F8509CE5}"/>
              </a:ext>
            </a:extLst>
          </p:cNvPr>
          <p:cNvPicPr preferRelativeResize="0"/>
          <p:nvPr/>
        </p:nvPicPr>
        <p:blipFill>
          <a:blip r:embed="rId5">
            <a:alphaModFix/>
          </a:blip>
          <a:stretch>
            <a:fillRect/>
          </a:stretch>
        </p:blipFill>
        <p:spPr>
          <a:xfrm>
            <a:off x="1496293" y="1192445"/>
            <a:ext cx="2665436" cy="3429307"/>
          </a:xfrm>
          <a:prstGeom prst="rect">
            <a:avLst/>
          </a:prstGeom>
          <a:noFill/>
          <a:ln>
            <a:noFill/>
          </a:ln>
        </p:spPr>
      </p:pic>
      <p:cxnSp>
        <p:nvCxnSpPr>
          <p:cNvPr id="14" name="Google Shape;100;p17">
            <a:extLst>
              <a:ext uri="{FF2B5EF4-FFF2-40B4-BE49-F238E27FC236}">
                <a16:creationId xmlns:a16="http://schemas.microsoft.com/office/drawing/2014/main" id="{1B95ED47-C073-4F21-8626-56CF15B049AB}"/>
              </a:ext>
            </a:extLst>
          </p:cNvPr>
          <p:cNvCxnSpPr>
            <a:stCxn id="12" idx="0"/>
          </p:cNvCxnSpPr>
          <p:nvPr/>
        </p:nvCxnSpPr>
        <p:spPr>
          <a:xfrm flipH="1" flipV="1">
            <a:off x="3689391" y="1417320"/>
            <a:ext cx="2114518" cy="816300"/>
          </a:xfrm>
          <a:prstGeom prst="straightConnector1">
            <a:avLst/>
          </a:prstGeom>
          <a:noFill/>
          <a:ln w="28575" cap="flat" cmpd="sng">
            <a:solidFill>
              <a:srgbClr val="FF0000"/>
            </a:solidFill>
            <a:prstDash val="solid"/>
            <a:round/>
            <a:headEnd type="none" w="med" len="med"/>
            <a:tailEnd type="none" w="med" len="med"/>
          </a:ln>
        </p:spPr>
      </p:cxnSp>
      <p:cxnSp>
        <p:nvCxnSpPr>
          <p:cNvPr id="15" name="Google Shape;101;p17">
            <a:extLst>
              <a:ext uri="{FF2B5EF4-FFF2-40B4-BE49-F238E27FC236}">
                <a16:creationId xmlns:a16="http://schemas.microsoft.com/office/drawing/2014/main" id="{99884C1E-0482-4A8E-A6D6-F7502BF2DEE6}"/>
              </a:ext>
            </a:extLst>
          </p:cNvPr>
          <p:cNvCxnSpPr>
            <a:stCxn id="12" idx="4"/>
          </p:cNvCxnSpPr>
          <p:nvPr/>
        </p:nvCxnSpPr>
        <p:spPr>
          <a:xfrm flipH="1">
            <a:off x="3431991" y="2793436"/>
            <a:ext cx="2371918" cy="1586984"/>
          </a:xfrm>
          <a:prstGeom prst="straightConnector1">
            <a:avLst/>
          </a:prstGeom>
          <a:noFill/>
          <a:ln w="28575" cap="flat" cmpd="sng">
            <a:solidFill>
              <a:srgbClr val="FF0000"/>
            </a:solidFill>
            <a:prstDash val="solid"/>
            <a:round/>
            <a:headEnd type="none" w="med" len="med"/>
            <a:tailEnd type="none" w="med" len="med"/>
          </a:ln>
        </p:spPr>
      </p:cxnSp>
      <p:sp>
        <p:nvSpPr>
          <p:cNvPr id="19" name="Google Shape;58;p13">
            <a:extLst>
              <a:ext uri="{FF2B5EF4-FFF2-40B4-BE49-F238E27FC236}">
                <a16:creationId xmlns:a16="http://schemas.microsoft.com/office/drawing/2014/main" id="{0E6CA90E-6DBE-4914-AF40-DFFE937580EE}"/>
              </a:ext>
            </a:extLst>
          </p:cNvPr>
          <p:cNvSpPr txBox="1"/>
          <p:nvPr/>
        </p:nvSpPr>
        <p:spPr>
          <a:xfrm>
            <a:off x="4817351" y="3745600"/>
            <a:ext cx="2627860" cy="2846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50" i="1" dirty="0">
                <a:solidFill>
                  <a:srgbClr val="828282"/>
                </a:solidFill>
                <a:highlight>
                  <a:srgbClr val="FFFFFF"/>
                </a:highlight>
                <a:latin typeface="Roboto"/>
                <a:ea typeface="Roboto"/>
                <a:cs typeface="Roboto"/>
                <a:sym typeface="Roboto"/>
              </a:rPr>
              <a:t>Image courtesy of NOAA Ocean Exploration.</a:t>
            </a:r>
          </a:p>
        </p:txBody>
      </p:sp>
    </p:spTree>
    <p:extLst>
      <p:ext uri="{BB962C8B-B14F-4D97-AF65-F5344CB8AC3E}">
        <p14:creationId xmlns:p14="http://schemas.microsoft.com/office/powerpoint/2010/main" val="1003910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6"/>
        <p:cNvGrpSpPr/>
        <p:nvPr/>
      </p:nvGrpSpPr>
      <p:grpSpPr>
        <a:xfrm>
          <a:off x="0" y="0"/>
          <a:ext cx="0" cy="0"/>
          <a:chOff x="0" y="0"/>
          <a:chExt cx="0" cy="0"/>
        </a:xfrm>
      </p:grpSpPr>
      <p:sp>
        <p:nvSpPr>
          <p:cNvPr id="107" name="Google Shape;107;p18"/>
          <p:cNvSpPr txBox="1"/>
          <p:nvPr/>
        </p:nvSpPr>
        <p:spPr>
          <a:xfrm>
            <a:off x="5738531" y="1765547"/>
            <a:ext cx="3198992" cy="124646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chemeClr val="bg2"/>
                </a:solidFill>
                <a:latin typeface="Roboto" panose="02000000000000000000" pitchFamily="2" charset="0"/>
                <a:ea typeface="Roboto" panose="02000000000000000000" pitchFamily="2" charset="0"/>
              </a:rPr>
              <a:t>Surface ocean currents off the United States East Coast and Gulf Coast. Image adapted from NASA Views our Perpetual Ocean animation, as seen in NOAA Making Waves: Episode 123 -Motion in the Ocean. </a:t>
            </a:r>
            <a:endParaRPr sz="1200" dirty="0">
              <a:solidFill>
                <a:schemeClr val="bg2"/>
              </a:solidFill>
              <a:latin typeface="Roboto" panose="02000000000000000000" pitchFamily="2" charset="0"/>
              <a:ea typeface="Roboto" panose="02000000000000000000" pitchFamily="2" charset="0"/>
            </a:endParaRPr>
          </a:p>
        </p:txBody>
      </p:sp>
      <p:pic>
        <p:nvPicPr>
          <p:cNvPr id="109" name="Google Shape;109;p18" descr="Surface currents of the United States"/>
          <p:cNvPicPr preferRelativeResize="0"/>
          <p:nvPr/>
        </p:nvPicPr>
        <p:blipFill>
          <a:blip r:embed="rId4">
            <a:alphaModFix/>
          </a:blip>
          <a:stretch>
            <a:fillRect/>
          </a:stretch>
        </p:blipFill>
        <p:spPr>
          <a:xfrm>
            <a:off x="432620" y="1325454"/>
            <a:ext cx="5255175" cy="3315253"/>
          </a:xfrm>
          <a:prstGeom prst="rect">
            <a:avLst/>
          </a:prstGeom>
          <a:noFill/>
          <a:ln>
            <a:noFill/>
          </a:ln>
        </p:spPr>
      </p:pic>
      <p:sp>
        <p:nvSpPr>
          <p:cNvPr id="110" name="Google Shape;110;p18"/>
          <p:cNvSpPr/>
          <p:nvPr/>
        </p:nvSpPr>
        <p:spPr>
          <a:xfrm rot="1048081">
            <a:off x="2872889" y="3164303"/>
            <a:ext cx="374635" cy="5987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C1B9B827-C153-4032-AE71-F98EBE6AACC4}"/>
              </a:ext>
            </a:extLst>
          </p:cNvPr>
          <p:cNvSpPr txBox="1"/>
          <p:nvPr/>
        </p:nvSpPr>
        <p:spPr>
          <a:xfrm>
            <a:off x="5774813" y="3700291"/>
            <a:ext cx="2395793" cy="692497"/>
          </a:xfrm>
          <a:prstGeom prst="rect">
            <a:avLst/>
          </a:prstGeom>
          <a:noFill/>
        </p:spPr>
        <p:txBody>
          <a:bodyPr wrap="square" rtlCol="0">
            <a:spAutoFit/>
          </a:bodyPr>
          <a:lstStyle/>
          <a:p>
            <a:r>
              <a:rPr lang="en" sz="650" i="1" dirty="0">
                <a:solidFill>
                  <a:schemeClr val="bg2"/>
                </a:solidFill>
                <a:latin typeface="Roboto" panose="02000000000000000000" pitchFamily="2" charset="0"/>
                <a:ea typeface="Roboto" panose="02000000000000000000" pitchFamily="2" charset="0"/>
              </a:rPr>
              <a:t>Original animation courtesy NASA/SVS. </a:t>
            </a:r>
            <a:r>
              <a:rPr lang="en" sz="650" u="sng" dirty="0">
                <a:solidFill>
                  <a:schemeClr val="bg2"/>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xmlns="" val="tx"/>
                    </a:ext>
                  </a:extLst>
                </a:hlinkClick>
              </a:rPr>
              <a:t>https://www.nasa.gov/topics/earth/features/perpetual-ocean.html</a:t>
            </a:r>
            <a:r>
              <a:rPr lang="en" sz="650" dirty="0">
                <a:solidFill>
                  <a:schemeClr val="bg2"/>
                </a:solidFill>
                <a:latin typeface="Roboto" panose="02000000000000000000" pitchFamily="2" charset="0"/>
                <a:ea typeface="Roboto" panose="02000000000000000000" pitchFamily="2" charset="0"/>
              </a:rPr>
              <a:t> </a:t>
            </a:r>
          </a:p>
          <a:p>
            <a:endParaRPr lang="en" sz="650" u="sng" dirty="0">
              <a:solidFill>
                <a:schemeClr val="bg2"/>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xmlns="" val="tx"/>
                  </a:ext>
                </a:extLst>
              </a:hlinkClick>
            </a:endParaRPr>
          </a:p>
          <a:p>
            <a:r>
              <a:rPr lang="en" sz="650" u="sng" dirty="0">
                <a:solidFill>
                  <a:schemeClr val="bg2"/>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xmlns="" val="tx"/>
                    </a:ext>
                  </a:extLst>
                </a:hlinkClick>
              </a:rPr>
              <a:t>https://oceanservice.noaa.gov/podcast/apr14/mw123-currents.html</a:t>
            </a:r>
            <a:endParaRPr lang="en-US" sz="650" dirty="0"/>
          </a:p>
        </p:txBody>
      </p:sp>
      <p:sp>
        <p:nvSpPr>
          <p:cNvPr id="7" name="Google Shape;25;p2">
            <a:extLst>
              <a:ext uri="{FF2B5EF4-FFF2-40B4-BE49-F238E27FC236}">
                <a16:creationId xmlns:a16="http://schemas.microsoft.com/office/drawing/2014/main" id="{88112BF8-381B-44F7-BFE3-908D37A386AB}"/>
              </a:ext>
            </a:extLst>
          </p:cNvPr>
          <p:cNvSpPr txBox="1"/>
          <p:nvPr/>
        </p:nvSpPr>
        <p:spPr>
          <a:xfrm>
            <a:off x="1572206" y="380009"/>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 sz="2200" b="1" u="none" strike="noStrike" cap="none" dirty="0">
                <a:solidFill>
                  <a:srgbClr val="00A0DC"/>
                </a:solidFill>
                <a:latin typeface="Roboto"/>
                <a:ea typeface="Roboto"/>
                <a:cs typeface="Roboto"/>
                <a:sym typeface="Roboto"/>
              </a:rPr>
              <a:t>Surface Ocean Currents</a:t>
            </a:r>
            <a:endParaRPr sz="2200" b="0" u="none" strike="noStrike" cap="none" dirty="0">
              <a:solidFill>
                <a:srgbClr val="7C7C7C"/>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4"/>
        <p:cNvGrpSpPr/>
        <p:nvPr/>
      </p:nvGrpSpPr>
      <p:grpSpPr>
        <a:xfrm>
          <a:off x="0" y="0"/>
          <a:ext cx="0" cy="0"/>
          <a:chOff x="0" y="0"/>
          <a:chExt cx="0" cy="0"/>
        </a:xfrm>
      </p:grpSpPr>
      <p:pic>
        <p:nvPicPr>
          <p:cNvPr id="116" name="Google Shape;116;p19" descr="Global Surface Ocean Currents Map"/>
          <p:cNvPicPr preferRelativeResize="0"/>
          <p:nvPr/>
        </p:nvPicPr>
        <p:blipFill rotWithShape="1">
          <a:blip r:embed="rId4">
            <a:alphaModFix/>
          </a:blip>
          <a:srcRect b="15397"/>
          <a:stretch/>
        </p:blipFill>
        <p:spPr>
          <a:xfrm>
            <a:off x="373625" y="1272207"/>
            <a:ext cx="6653340" cy="3298583"/>
          </a:xfrm>
          <a:prstGeom prst="rect">
            <a:avLst/>
          </a:prstGeom>
          <a:noFill/>
          <a:ln w="9525" cap="flat" cmpd="sng">
            <a:solidFill>
              <a:schemeClr val="dk2"/>
            </a:solidFill>
            <a:prstDash val="solid"/>
            <a:round/>
            <a:headEnd type="none" w="sm" len="sm"/>
            <a:tailEnd type="none" w="sm" len="sm"/>
          </a:ln>
        </p:spPr>
      </p:pic>
      <p:sp>
        <p:nvSpPr>
          <p:cNvPr id="117" name="Google Shape;117;p19"/>
          <p:cNvSpPr txBox="1"/>
          <p:nvPr/>
        </p:nvSpPr>
        <p:spPr>
          <a:xfrm>
            <a:off x="292038" y="4503912"/>
            <a:ext cx="6555300" cy="29966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650" dirty="0">
                <a:solidFill>
                  <a:schemeClr val="bg2"/>
                </a:solidFill>
              </a:rPr>
              <a:t>Map of warm and cool water global surface ocean currents. Adapted from Reference Tables for Physical Setting/ Earth Science. </a:t>
            </a:r>
            <a:r>
              <a:rPr lang="en" sz="650" u="sng" dirty="0">
                <a:solidFill>
                  <a:schemeClr val="bg2"/>
                </a:solidFill>
                <a:hlinkClick r:id="rId5">
                  <a:extLst>
                    <a:ext uri="{A12FA001-AC4F-418D-AE19-62706E023703}">
                      <ahyp:hlinkClr xmlns:ahyp="http://schemas.microsoft.com/office/drawing/2018/hyperlinkcolor" xmlns="" val="tx"/>
                    </a:ext>
                  </a:extLst>
                </a:hlinkClick>
              </a:rPr>
              <a:t>www.nysed.gov</a:t>
            </a:r>
            <a:r>
              <a:rPr lang="en" sz="650" dirty="0">
                <a:solidFill>
                  <a:schemeClr val="bg2"/>
                </a:solidFill>
              </a:rPr>
              <a:t> </a:t>
            </a:r>
            <a:endParaRPr sz="650" dirty="0">
              <a:solidFill>
                <a:schemeClr val="bg2"/>
              </a:solidFill>
            </a:endParaRPr>
          </a:p>
        </p:txBody>
      </p:sp>
      <p:sp>
        <p:nvSpPr>
          <p:cNvPr id="118" name="Google Shape;118;p19"/>
          <p:cNvSpPr txBox="1"/>
          <p:nvPr/>
        </p:nvSpPr>
        <p:spPr>
          <a:xfrm>
            <a:off x="7460275" y="1272207"/>
            <a:ext cx="1310100" cy="1068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u="sng" dirty="0">
                <a:solidFill>
                  <a:schemeClr val="dk1"/>
                </a:solidFill>
                <a:latin typeface="Calibri"/>
                <a:ea typeface="Calibri"/>
                <a:cs typeface="Calibri"/>
                <a:sym typeface="Calibri"/>
              </a:rPr>
              <a:t>KEY</a:t>
            </a:r>
            <a:endParaRPr sz="1100" b="1" u="sng" dirty="0">
              <a:solidFill>
                <a:schemeClr val="dk1"/>
              </a:solidFill>
              <a:latin typeface="Calibri"/>
              <a:ea typeface="Calibri"/>
              <a:cs typeface="Calibri"/>
              <a:sym typeface="Calibri"/>
            </a:endParaRPr>
          </a:p>
          <a:p>
            <a:pPr marL="0" lvl="0" indent="0" algn="r" rtl="0">
              <a:lnSpc>
                <a:spcPct val="115000"/>
              </a:lnSpc>
              <a:spcBef>
                <a:spcPts val="0"/>
              </a:spcBef>
              <a:spcAft>
                <a:spcPts val="0"/>
              </a:spcAft>
              <a:buNone/>
            </a:pPr>
            <a:r>
              <a:rPr lang="en" sz="800" b="1" dirty="0">
                <a:solidFill>
                  <a:schemeClr val="dk1"/>
                </a:solidFill>
                <a:latin typeface="Calibri"/>
                <a:ea typeface="Calibri"/>
                <a:cs typeface="Calibri"/>
                <a:sym typeface="Calibri"/>
              </a:rPr>
              <a:t>Warm Water</a:t>
            </a:r>
            <a:endParaRPr sz="800" b="1" dirty="0">
              <a:solidFill>
                <a:schemeClr val="dk1"/>
              </a:solidFill>
              <a:latin typeface="Calibri"/>
              <a:ea typeface="Calibri"/>
              <a:cs typeface="Calibri"/>
              <a:sym typeface="Calibri"/>
            </a:endParaRPr>
          </a:p>
          <a:p>
            <a:pPr marL="0" lvl="0" indent="0" algn="r" rtl="0">
              <a:lnSpc>
                <a:spcPct val="115000"/>
              </a:lnSpc>
              <a:spcBef>
                <a:spcPts val="0"/>
              </a:spcBef>
              <a:spcAft>
                <a:spcPts val="0"/>
              </a:spcAft>
              <a:buNone/>
            </a:pPr>
            <a:r>
              <a:rPr lang="en" sz="800" b="1" dirty="0">
                <a:solidFill>
                  <a:schemeClr val="dk1"/>
                </a:solidFill>
                <a:latin typeface="Calibri"/>
                <a:ea typeface="Calibri"/>
                <a:cs typeface="Calibri"/>
                <a:sym typeface="Calibri"/>
              </a:rPr>
              <a:t>Currents</a:t>
            </a:r>
            <a:endParaRPr sz="800" b="1" dirty="0">
              <a:solidFill>
                <a:schemeClr val="dk1"/>
              </a:solidFill>
              <a:latin typeface="Calibri"/>
              <a:ea typeface="Calibri"/>
              <a:cs typeface="Calibri"/>
              <a:sym typeface="Calibri"/>
            </a:endParaRPr>
          </a:p>
          <a:p>
            <a:pPr marL="0" lvl="0" indent="0" algn="r" rtl="0">
              <a:lnSpc>
                <a:spcPct val="115000"/>
              </a:lnSpc>
              <a:spcBef>
                <a:spcPts val="0"/>
              </a:spcBef>
              <a:spcAft>
                <a:spcPts val="0"/>
              </a:spcAft>
              <a:buNone/>
            </a:pPr>
            <a:endParaRPr sz="800" b="1" dirty="0">
              <a:solidFill>
                <a:schemeClr val="dk1"/>
              </a:solidFill>
              <a:latin typeface="Calibri"/>
              <a:ea typeface="Calibri"/>
              <a:cs typeface="Calibri"/>
              <a:sym typeface="Calibri"/>
            </a:endParaRPr>
          </a:p>
          <a:p>
            <a:pPr marL="0" lvl="0" indent="0" algn="r" rtl="0">
              <a:lnSpc>
                <a:spcPct val="115000"/>
              </a:lnSpc>
              <a:spcBef>
                <a:spcPts val="0"/>
              </a:spcBef>
              <a:spcAft>
                <a:spcPts val="0"/>
              </a:spcAft>
              <a:buNone/>
            </a:pPr>
            <a:r>
              <a:rPr lang="en" sz="800" b="1" dirty="0">
                <a:solidFill>
                  <a:schemeClr val="dk1"/>
                </a:solidFill>
                <a:latin typeface="Calibri"/>
                <a:ea typeface="Calibri"/>
                <a:cs typeface="Calibri"/>
                <a:sym typeface="Calibri"/>
              </a:rPr>
              <a:t>Cool Water</a:t>
            </a:r>
            <a:endParaRPr sz="800" b="1" dirty="0">
              <a:solidFill>
                <a:schemeClr val="dk1"/>
              </a:solidFill>
              <a:latin typeface="Calibri"/>
              <a:ea typeface="Calibri"/>
              <a:cs typeface="Calibri"/>
              <a:sym typeface="Calibri"/>
            </a:endParaRPr>
          </a:p>
          <a:p>
            <a:pPr marL="0" lvl="0" indent="0" algn="r" rtl="0">
              <a:lnSpc>
                <a:spcPct val="115000"/>
              </a:lnSpc>
              <a:spcBef>
                <a:spcPts val="0"/>
              </a:spcBef>
              <a:spcAft>
                <a:spcPts val="0"/>
              </a:spcAft>
              <a:buNone/>
            </a:pPr>
            <a:r>
              <a:rPr lang="en" sz="800" b="1" dirty="0">
                <a:solidFill>
                  <a:schemeClr val="dk1"/>
                </a:solidFill>
                <a:latin typeface="Calibri"/>
                <a:ea typeface="Calibri"/>
                <a:cs typeface="Calibri"/>
                <a:sym typeface="Calibri"/>
              </a:rPr>
              <a:t>Currents</a:t>
            </a:r>
            <a:endParaRPr sz="800" b="1" dirty="0">
              <a:solidFill>
                <a:schemeClr val="dk1"/>
              </a:solidFill>
              <a:latin typeface="Calibri"/>
              <a:ea typeface="Calibri"/>
              <a:cs typeface="Calibri"/>
              <a:sym typeface="Calibri"/>
            </a:endParaRPr>
          </a:p>
        </p:txBody>
      </p:sp>
      <p:sp>
        <p:nvSpPr>
          <p:cNvPr id="119" name="Google Shape;119;p19"/>
          <p:cNvSpPr txBox="1"/>
          <p:nvPr/>
        </p:nvSpPr>
        <p:spPr>
          <a:xfrm>
            <a:off x="7470848" y="2743882"/>
            <a:ext cx="1253149"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00" i="1" dirty="0">
                <a:solidFill>
                  <a:schemeClr val="bg2"/>
                </a:solidFill>
                <a:latin typeface="Roboto" panose="02000000000000000000" pitchFamily="2" charset="0"/>
                <a:ea typeface="Roboto" panose="02000000000000000000" pitchFamily="2" charset="0"/>
              </a:rPr>
              <a:t>*Note: Not all surface currents are shown.</a:t>
            </a:r>
            <a:endParaRPr sz="800" i="1" dirty="0">
              <a:solidFill>
                <a:schemeClr val="bg2"/>
              </a:solidFill>
              <a:latin typeface="Roboto" panose="02000000000000000000" pitchFamily="2" charset="0"/>
              <a:ea typeface="Roboto" panose="02000000000000000000" pitchFamily="2" charset="0"/>
            </a:endParaRPr>
          </a:p>
        </p:txBody>
      </p:sp>
      <p:cxnSp>
        <p:nvCxnSpPr>
          <p:cNvPr id="120" name="Google Shape;120;p19"/>
          <p:cNvCxnSpPr/>
          <p:nvPr/>
        </p:nvCxnSpPr>
        <p:spPr>
          <a:xfrm>
            <a:off x="7565099" y="1674982"/>
            <a:ext cx="384000" cy="0"/>
          </a:xfrm>
          <a:prstGeom prst="straightConnector1">
            <a:avLst/>
          </a:prstGeom>
          <a:noFill/>
          <a:ln w="19050" cap="flat" cmpd="sng">
            <a:solidFill>
              <a:schemeClr val="dk1"/>
            </a:solidFill>
            <a:prstDash val="solid"/>
            <a:round/>
            <a:headEnd type="none" w="med" len="med"/>
            <a:tailEnd type="triangle" w="med" len="med"/>
          </a:ln>
        </p:spPr>
      </p:cxnSp>
      <p:sp>
        <p:nvSpPr>
          <p:cNvPr id="121" name="Google Shape;121;p19"/>
          <p:cNvSpPr/>
          <p:nvPr/>
        </p:nvSpPr>
        <p:spPr>
          <a:xfrm>
            <a:off x="7560299" y="2021607"/>
            <a:ext cx="393600" cy="1500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p2">
            <a:extLst>
              <a:ext uri="{FF2B5EF4-FFF2-40B4-BE49-F238E27FC236}">
                <a16:creationId xmlns:a16="http://schemas.microsoft.com/office/drawing/2014/main" id="{EFB6CF73-A668-4FF0-A519-8966FA9AC6FE}"/>
              </a:ext>
            </a:extLst>
          </p:cNvPr>
          <p:cNvSpPr txBox="1"/>
          <p:nvPr/>
        </p:nvSpPr>
        <p:spPr>
          <a:xfrm>
            <a:off x="1572206" y="380009"/>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 sz="2200" b="1" u="none" strike="noStrike" cap="none" dirty="0">
                <a:solidFill>
                  <a:srgbClr val="00A0DC"/>
                </a:solidFill>
                <a:latin typeface="Roboto"/>
                <a:ea typeface="Roboto"/>
                <a:cs typeface="Roboto"/>
                <a:sym typeface="Roboto"/>
              </a:rPr>
              <a:t>Global Surface Ocean Currents Map</a:t>
            </a:r>
            <a:endParaRPr sz="2200" b="0" u="none" strike="noStrike" cap="none" dirty="0">
              <a:solidFill>
                <a:srgbClr val="7C7C7C"/>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5"/>
        <p:cNvGrpSpPr/>
        <p:nvPr/>
      </p:nvGrpSpPr>
      <p:grpSpPr>
        <a:xfrm>
          <a:off x="0" y="0"/>
          <a:ext cx="0" cy="0"/>
          <a:chOff x="0" y="0"/>
          <a:chExt cx="0" cy="0"/>
        </a:xfrm>
      </p:grpSpPr>
      <p:sp>
        <p:nvSpPr>
          <p:cNvPr id="128" name="Google Shape;128;p20"/>
          <p:cNvSpPr txBox="1">
            <a:spLocks noGrp="1"/>
          </p:cNvSpPr>
          <p:nvPr>
            <p:ph type="body" idx="1"/>
          </p:nvPr>
        </p:nvSpPr>
        <p:spPr>
          <a:xfrm>
            <a:off x="7720713" y="2949734"/>
            <a:ext cx="1485559" cy="440572"/>
          </a:xfrm>
          <a:prstGeom prst="rect">
            <a:avLst/>
          </a:prstGeom>
        </p:spPr>
        <p:txBody>
          <a:bodyPr spcFirstLastPara="1" wrap="square" lIns="91425" tIns="91425" rIns="91425" bIns="91425" anchor="ctr" anchorCtr="0">
            <a:noAutofit/>
          </a:bodyPr>
          <a:lstStyle/>
          <a:p>
            <a:pPr marL="0" lvl="0" indent="0" rtl="0">
              <a:spcBef>
                <a:spcPts val="0"/>
              </a:spcBef>
              <a:spcAft>
                <a:spcPts val="1200"/>
              </a:spcAft>
              <a:buNone/>
            </a:pPr>
            <a:r>
              <a:rPr lang="en-US" sz="650" b="1" dirty="0">
                <a:solidFill>
                  <a:schemeClr val="bg2"/>
                </a:solidFill>
                <a:latin typeface="Roboto" panose="02000000000000000000" pitchFamily="2" charset="0"/>
                <a:ea typeface="Roboto" panose="02000000000000000000" pitchFamily="2" charset="0"/>
              </a:rPr>
              <a:t>CC = Counter Current </a:t>
            </a:r>
            <a:br>
              <a:rPr lang="en-US" sz="650" b="1" dirty="0">
                <a:solidFill>
                  <a:schemeClr val="bg2"/>
                </a:solidFill>
                <a:latin typeface="Roboto" panose="02000000000000000000" pitchFamily="2" charset="0"/>
                <a:ea typeface="Roboto" panose="02000000000000000000" pitchFamily="2" charset="0"/>
              </a:rPr>
            </a:br>
            <a:r>
              <a:rPr lang="en-US" sz="650" b="1" dirty="0">
                <a:solidFill>
                  <a:schemeClr val="bg2"/>
                </a:solidFill>
                <a:latin typeface="Roboto" panose="02000000000000000000" pitchFamily="2" charset="0"/>
                <a:ea typeface="Roboto" panose="02000000000000000000" pitchFamily="2" charset="0"/>
              </a:rPr>
              <a:t>CF = Confluence</a:t>
            </a:r>
            <a:br>
              <a:rPr lang="en-US" sz="650" b="1" dirty="0">
                <a:solidFill>
                  <a:schemeClr val="bg2"/>
                </a:solidFill>
                <a:latin typeface="Roboto" panose="02000000000000000000" pitchFamily="2" charset="0"/>
                <a:ea typeface="Roboto" panose="02000000000000000000" pitchFamily="2" charset="0"/>
              </a:rPr>
            </a:br>
            <a:r>
              <a:rPr lang="en-US" sz="650" b="1" dirty="0">
                <a:solidFill>
                  <a:schemeClr val="bg2"/>
                </a:solidFill>
                <a:latin typeface="Roboto" panose="02000000000000000000" pitchFamily="2" charset="0"/>
                <a:ea typeface="Roboto" panose="02000000000000000000" pitchFamily="2" charset="0"/>
              </a:rPr>
              <a:t>CP = Circumpolar</a:t>
            </a:r>
            <a:br>
              <a:rPr lang="en-US" sz="650" b="1" dirty="0">
                <a:solidFill>
                  <a:schemeClr val="bg2"/>
                </a:solidFill>
                <a:latin typeface="Roboto" panose="02000000000000000000" pitchFamily="2" charset="0"/>
                <a:ea typeface="Roboto" panose="02000000000000000000" pitchFamily="2" charset="0"/>
              </a:rPr>
            </a:br>
            <a:r>
              <a:rPr lang="en-US" sz="650" b="1" dirty="0" err="1">
                <a:solidFill>
                  <a:schemeClr val="bg2"/>
                </a:solidFill>
                <a:latin typeface="Roboto" panose="02000000000000000000" pitchFamily="2" charset="0"/>
                <a:ea typeface="Roboto" panose="02000000000000000000" pitchFamily="2" charset="0"/>
              </a:rPr>
              <a:t>Sv</a:t>
            </a:r>
            <a:r>
              <a:rPr lang="en-US" sz="650" b="1" dirty="0">
                <a:solidFill>
                  <a:schemeClr val="bg2"/>
                </a:solidFill>
                <a:latin typeface="Roboto" panose="02000000000000000000" pitchFamily="2" charset="0"/>
                <a:ea typeface="Roboto" panose="02000000000000000000" pitchFamily="2" charset="0"/>
              </a:rPr>
              <a:t> = Sverdrup </a:t>
            </a:r>
            <a:r>
              <a:rPr lang="en-US" sz="650" dirty="0">
                <a:solidFill>
                  <a:schemeClr val="bg2"/>
                </a:solidFill>
                <a:latin typeface="Roboto" panose="02000000000000000000" pitchFamily="2" charset="0"/>
                <a:ea typeface="Roboto" panose="02000000000000000000" pitchFamily="2" charset="0"/>
              </a:rPr>
              <a:t>(the unit for volume of water flowing through an area)</a:t>
            </a:r>
          </a:p>
          <a:p>
            <a:pPr marL="0" lvl="0" indent="0" rtl="0">
              <a:spcBef>
                <a:spcPts val="0"/>
              </a:spcBef>
              <a:spcAft>
                <a:spcPts val="1200"/>
              </a:spcAft>
              <a:buNone/>
            </a:pPr>
            <a:r>
              <a:rPr lang="en-US" sz="650" dirty="0">
                <a:solidFill>
                  <a:schemeClr val="bg2"/>
                </a:solidFill>
                <a:latin typeface="Roboto" panose="02000000000000000000" pitchFamily="2" charset="0"/>
                <a:ea typeface="Roboto" panose="02000000000000000000" pitchFamily="2" charset="0"/>
              </a:rPr>
              <a:t>1 </a:t>
            </a:r>
            <a:r>
              <a:rPr lang="en-US" sz="650" dirty="0" err="1">
                <a:solidFill>
                  <a:schemeClr val="bg2"/>
                </a:solidFill>
                <a:latin typeface="Roboto" panose="02000000000000000000" pitchFamily="2" charset="0"/>
                <a:ea typeface="Roboto" panose="02000000000000000000" pitchFamily="2" charset="0"/>
              </a:rPr>
              <a:t>Sv</a:t>
            </a:r>
            <a:r>
              <a:rPr lang="en-US" sz="650" dirty="0">
                <a:solidFill>
                  <a:schemeClr val="bg2"/>
                </a:solidFill>
                <a:latin typeface="Roboto" panose="02000000000000000000" pitchFamily="2" charset="0"/>
                <a:ea typeface="Roboto" panose="02000000000000000000" pitchFamily="2" charset="0"/>
              </a:rPr>
              <a:t> = 1 million cubic meters per second (106 m</a:t>
            </a:r>
            <a:r>
              <a:rPr lang="en-US" sz="650" baseline="30000" dirty="0">
                <a:solidFill>
                  <a:schemeClr val="bg2"/>
                </a:solidFill>
                <a:latin typeface="Roboto" panose="02000000000000000000" pitchFamily="2" charset="0"/>
                <a:ea typeface="Roboto" panose="02000000000000000000" pitchFamily="2" charset="0"/>
              </a:rPr>
              <a:t>3</a:t>
            </a:r>
            <a:r>
              <a:rPr lang="en-US" sz="650" dirty="0">
                <a:solidFill>
                  <a:schemeClr val="bg2"/>
                </a:solidFill>
                <a:latin typeface="Roboto" panose="02000000000000000000" pitchFamily="2" charset="0"/>
                <a:ea typeface="Roboto" panose="02000000000000000000" pitchFamily="2" charset="0"/>
              </a:rPr>
              <a:t>/s)</a:t>
            </a:r>
          </a:p>
        </p:txBody>
      </p:sp>
      <p:graphicFrame>
        <p:nvGraphicFramePr>
          <p:cNvPr id="129" name="Google Shape;129;p20"/>
          <p:cNvGraphicFramePr/>
          <p:nvPr>
            <p:extLst>
              <p:ext uri="{D42A27DB-BD31-4B8C-83A1-F6EECF244321}">
                <p14:modId xmlns:p14="http://schemas.microsoft.com/office/powerpoint/2010/main" val="1261704754"/>
              </p:ext>
            </p:extLst>
          </p:nvPr>
        </p:nvGraphicFramePr>
        <p:xfrm>
          <a:off x="1310546" y="1104987"/>
          <a:ext cx="3058304" cy="292365"/>
        </p:xfrm>
        <a:graphic>
          <a:graphicData uri="http://schemas.openxmlformats.org/drawingml/2006/table">
            <a:tbl>
              <a:tblPr firstRow="1">
                <a:noFill/>
                <a:tableStyleId>{1AA7633D-5F42-458A-AAA0-12E45B2B4761}</a:tableStyleId>
              </a:tblPr>
              <a:tblGrid>
                <a:gridCol w="1011770">
                  <a:extLst>
                    <a:ext uri="{9D8B030D-6E8A-4147-A177-3AD203B41FA5}">
                      <a16:colId xmlns:a16="http://schemas.microsoft.com/office/drawing/2014/main" val="20000"/>
                    </a:ext>
                  </a:extLst>
                </a:gridCol>
                <a:gridCol w="752899">
                  <a:extLst>
                    <a:ext uri="{9D8B030D-6E8A-4147-A177-3AD203B41FA5}">
                      <a16:colId xmlns:a16="http://schemas.microsoft.com/office/drawing/2014/main" val="20001"/>
                    </a:ext>
                  </a:extLst>
                </a:gridCol>
                <a:gridCol w="706065">
                  <a:extLst>
                    <a:ext uri="{9D8B030D-6E8A-4147-A177-3AD203B41FA5}">
                      <a16:colId xmlns:a16="http://schemas.microsoft.com/office/drawing/2014/main" val="20002"/>
                    </a:ext>
                  </a:extLst>
                </a:gridCol>
                <a:gridCol w="587570">
                  <a:extLst>
                    <a:ext uri="{9D8B030D-6E8A-4147-A177-3AD203B41FA5}">
                      <a16:colId xmlns:a16="http://schemas.microsoft.com/office/drawing/2014/main" val="20003"/>
                    </a:ext>
                  </a:extLst>
                </a:gridCol>
              </a:tblGrid>
              <a:tr h="292365">
                <a:tc>
                  <a:txBody>
                    <a:bodyPr/>
                    <a:lstStyle/>
                    <a:p>
                      <a:pPr marL="0" lvl="0" indent="0" algn="ctr" rtl="0">
                        <a:spcBef>
                          <a:spcPts val="0"/>
                        </a:spcBef>
                        <a:spcAft>
                          <a:spcPts val="0"/>
                        </a:spcAft>
                        <a:buNone/>
                      </a:pPr>
                      <a:r>
                        <a:rPr lang="en" sz="700" b="1" dirty="0"/>
                        <a:t>Current Name</a:t>
                      </a:r>
                      <a:endParaRPr sz="700" b="1" dirty="0"/>
                    </a:p>
                  </a:txBody>
                  <a:tcPr marL="38460" marR="38460" marT="38460" marB="38460">
                    <a:solidFill>
                      <a:srgbClr val="EFEFEF"/>
                    </a:solidFill>
                  </a:tcPr>
                </a:tc>
                <a:tc>
                  <a:txBody>
                    <a:bodyPr/>
                    <a:lstStyle/>
                    <a:p>
                      <a:pPr marL="0" lvl="0" indent="0" algn="ctr" rtl="0">
                        <a:spcBef>
                          <a:spcPts val="0"/>
                        </a:spcBef>
                        <a:spcAft>
                          <a:spcPts val="0"/>
                        </a:spcAft>
                        <a:buNone/>
                      </a:pPr>
                      <a:r>
                        <a:rPr lang="en" sz="700" b="1"/>
                        <a:t>Transport Rate (Sv)</a:t>
                      </a:r>
                      <a:endParaRPr sz="700" b="1"/>
                    </a:p>
                  </a:txBody>
                  <a:tcPr marL="38460" marR="38460" marT="38460" marB="38460">
                    <a:solidFill>
                      <a:srgbClr val="EFEFEF"/>
                    </a:solidFill>
                  </a:tcPr>
                </a:tc>
                <a:tc>
                  <a:txBody>
                    <a:bodyPr/>
                    <a:lstStyle/>
                    <a:p>
                      <a:pPr marL="0" lvl="0" indent="0" algn="ctr" rtl="0">
                        <a:spcBef>
                          <a:spcPts val="0"/>
                        </a:spcBef>
                        <a:spcAft>
                          <a:spcPts val="0"/>
                        </a:spcAft>
                        <a:buNone/>
                      </a:pPr>
                      <a:r>
                        <a:rPr lang="en" sz="700" b="1"/>
                        <a:t>Ocean Basin</a:t>
                      </a:r>
                      <a:endParaRPr sz="700" b="1"/>
                    </a:p>
                  </a:txBody>
                  <a:tcPr marL="38460" marR="38460" marT="38460" marB="38460">
                    <a:solidFill>
                      <a:srgbClr val="EFEFEF"/>
                    </a:solidFill>
                  </a:tcPr>
                </a:tc>
                <a:tc>
                  <a:txBody>
                    <a:bodyPr/>
                    <a:lstStyle/>
                    <a:p>
                      <a:pPr marL="0" lvl="0" indent="0" algn="ctr" rtl="0">
                        <a:spcBef>
                          <a:spcPts val="0"/>
                        </a:spcBef>
                        <a:spcAft>
                          <a:spcPts val="0"/>
                        </a:spcAft>
                        <a:buNone/>
                      </a:pPr>
                      <a:r>
                        <a:rPr lang="en" sz="700" b="1" dirty="0"/>
                        <a:t>Type </a:t>
                      </a:r>
                      <a:endParaRPr sz="700" b="1" dirty="0"/>
                    </a:p>
                    <a:p>
                      <a:pPr marL="0" lvl="0" indent="0" algn="ctr" rtl="0">
                        <a:spcBef>
                          <a:spcPts val="0"/>
                        </a:spcBef>
                        <a:spcAft>
                          <a:spcPts val="0"/>
                        </a:spcAft>
                        <a:buNone/>
                      </a:pPr>
                      <a:r>
                        <a:rPr lang="en" sz="700" b="1" dirty="0"/>
                        <a:t>(Temp.)</a:t>
                      </a:r>
                      <a:endParaRPr sz="700" b="1" dirty="0"/>
                    </a:p>
                  </a:txBody>
                  <a:tcPr marL="38460" marR="38460" marT="38460" marB="38460">
                    <a:solidFill>
                      <a:srgbClr val="EFEFEF"/>
                    </a:solidFill>
                  </a:tcPr>
                </a:tc>
                <a:extLst>
                  <a:ext uri="{0D108BD9-81ED-4DB2-BD59-A6C34878D82A}">
                    <a16:rowId xmlns:a16="http://schemas.microsoft.com/office/drawing/2014/main" val="10000"/>
                  </a:ext>
                </a:extLst>
              </a:tr>
            </a:tbl>
          </a:graphicData>
        </a:graphic>
      </p:graphicFrame>
      <p:graphicFrame>
        <p:nvGraphicFramePr>
          <p:cNvPr id="130" name="Google Shape;130;p20"/>
          <p:cNvGraphicFramePr/>
          <p:nvPr>
            <p:extLst>
              <p:ext uri="{D42A27DB-BD31-4B8C-83A1-F6EECF244321}">
                <p14:modId xmlns:p14="http://schemas.microsoft.com/office/powerpoint/2010/main" val="2936090205"/>
              </p:ext>
            </p:extLst>
          </p:nvPr>
        </p:nvGraphicFramePr>
        <p:xfrm>
          <a:off x="4626411" y="1115398"/>
          <a:ext cx="3034523" cy="292364"/>
        </p:xfrm>
        <a:graphic>
          <a:graphicData uri="http://schemas.openxmlformats.org/drawingml/2006/table">
            <a:tbl>
              <a:tblPr firstRow="1">
                <a:noFill/>
                <a:tableStyleId>{1AA7633D-5F42-458A-AAA0-12E45B2B4761}</a:tableStyleId>
              </a:tblPr>
              <a:tblGrid>
                <a:gridCol w="1003902">
                  <a:extLst>
                    <a:ext uri="{9D8B030D-6E8A-4147-A177-3AD203B41FA5}">
                      <a16:colId xmlns:a16="http://schemas.microsoft.com/office/drawing/2014/main" val="20000"/>
                    </a:ext>
                  </a:extLst>
                </a:gridCol>
                <a:gridCol w="747044">
                  <a:extLst>
                    <a:ext uri="{9D8B030D-6E8A-4147-A177-3AD203B41FA5}">
                      <a16:colId xmlns:a16="http://schemas.microsoft.com/office/drawing/2014/main" val="20001"/>
                    </a:ext>
                  </a:extLst>
                </a:gridCol>
                <a:gridCol w="700575">
                  <a:extLst>
                    <a:ext uri="{9D8B030D-6E8A-4147-A177-3AD203B41FA5}">
                      <a16:colId xmlns:a16="http://schemas.microsoft.com/office/drawing/2014/main" val="20002"/>
                    </a:ext>
                  </a:extLst>
                </a:gridCol>
                <a:gridCol w="583002">
                  <a:extLst>
                    <a:ext uri="{9D8B030D-6E8A-4147-A177-3AD203B41FA5}">
                      <a16:colId xmlns:a16="http://schemas.microsoft.com/office/drawing/2014/main" val="20003"/>
                    </a:ext>
                  </a:extLst>
                </a:gridCol>
              </a:tblGrid>
              <a:tr h="292364">
                <a:tc>
                  <a:txBody>
                    <a:bodyPr/>
                    <a:lstStyle/>
                    <a:p>
                      <a:pPr marL="0" lvl="0" indent="0" algn="ctr" rtl="0">
                        <a:spcBef>
                          <a:spcPts val="0"/>
                        </a:spcBef>
                        <a:spcAft>
                          <a:spcPts val="0"/>
                        </a:spcAft>
                        <a:buNone/>
                      </a:pPr>
                      <a:r>
                        <a:rPr lang="en" sz="700" b="1" dirty="0"/>
                        <a:t>Current Name</a:t>
                      </a:r>
                      <a:endParaRPr sz="700" b="1" dirty="0"/>
                    </a:p>
                  </a:txBody>
                  <a:tcPr marL="38162" marR="38162" marT="38162" marB="38162">
                    <a:solidFill>
                      <a:srgbClr val="EFEFEF"/>
                    </a:solidFill>
                  </a:tcPr>
                </a:tc>
                <a:tc>
                  <a:txBody>
                    <a:bodyPr/>
                    <a:lstStyle/>
                    <a:p>
                      <a:pPr marL="0" lvl="0" indent="0" algn="ctr" rtl="0">
                        <a:spcBef>
                          <a:spcPts val="0"/>
                        </a:spcBef>
                        <a:spcAft>
                          <a:spcPts val="0"/>
                        </a:spcAft>
                        <a:buNone/>
                      </a:pPr>
                      <a:r>
                        <a:rPr lang="en" sz="700" b="1" dirty="0"/>
                        <a:t>Transport Rate (Sv)</a:t>
                      </a:r>
                      <a:endParaRPr sz="700" b="1" dirty="0"/>
                    </a:p>
                  </a:txBody>
                  <a:tcPr marL="38162" marR="38162" marT="38162" marB="38162">
                    <a:solidFill>
                      <a:srgbClr val="EFEFEF"/>
                    </a:solidFill>
                  </a:tcPr>
                </a:tc>
                <a:tc>
                  <a:txBody>
                    <a:bodyPr/>
                    <a:lstStyle/>
                    <a:p>
                      <a:pPr marL="0" lvl="0" indent="0" algn="ctr" rtl="0">
                        <a:spcBef>
                          <a:spcPts val="0"/>
                        </a:spcBef>
                        <a:spcAft>
                          <a:spcPts val="0"/>
                        </a:spcAft>
                        <a:buNone/>
                      </a:pPr>
                      <a:r>
                        <a:rPr lang="en" sz="700" b="1" dirty="0"/>
                        <a:t>Ocean Basin</a:t>
                      </a:r>
                      <a:endParaRPr sz="700" b="1" dirty="0"/>
                    </a:p>
                  </a:txBody>
                  <a:tcPr marL="38162" marR="38162" marT="38162" marB="38162">
                    <a:solidFill>
                      <a:srgbClr val="EFEFEF"/>
                    </a:solidFill>
                  </a:tcPr>
                </a:tc>
                <a:tc>
                  <a:txBody>
                    <a:bodyPr/>
                    <a:lstStyle/>
                    <a:p>
                      <a:pPr marL="0" lvl="0" indent="0" algn="ctr" rtl="0">
                        <a:spcBef>
                          <a:spcPts val="0"/>
                        </a:spcBef>
                        <a:spcAft>
                          <a:spcPts val="0"/>
                        </a:spcAft>
                        <a:buNone/>
                      </a:pPr>
                      <a:r>
                        <a:rPr lang="en" sz="700" b="1" dirty="0"/>
                        <a:t>Type </a:t>
                      </a:r>
                      <a:endParaRPr sz="700" b="1" dirty="0"/>
                    </a:p>
                    <a:p>
                      <a:pPr marL="0" lvl="0" indent="0" algn="ctr" rtl="0">
                        <a:spcBef>
                          <a:spcPts val="0"/>
                        </a:spcBef>
                        <a:spcAft>
                          <a:spcPts val="0"/>
                        </a:spcAft>
                        <a:buNone/>
                      </a:pPr>
                      <a:r>
                        <a:rPr lang="en" sz="700" b="1" dirty="0"/>
                        <a:t>(Temp.)</a:t>
                      </a:r>
                      <a:endParaRPr sz="700" b="1" dirty="0"/>
                    </a:p>
                  </a:txBody>
                  <a:tcPr marL="38162" marR="38162" marT="38162" marB="38162">
                    <a:solidFill>
                      <a:srgbClr val="EFEFEF"/>
                    </a:solidFill>
                  </a:tcPr>
                </a:tc>
                <a:extLst>
                  <a:ext uri="{0D108BD9-81ED-4DB2-BD59-A6C34878D82A}">
                    <a16:rowId xmlns:a16="http://schemas.microsoft.com/office/drawing/2014/main" val="10000"/>
                  </a:ext>
                </a:extLst>
              </a:tr>
            </a:tbl>
          </a:graphicData>
        </a:graphic>
      </p:graphicFrame>
      <p:pic>
        <p:nvPicPr>
          <p:cNvPr id="131" name="Google Shape;131;p20" descr="Table of Global Ocean Surface Current Properties"/>
          <p:cNvPicPr preferRelativeResize="0"/>
          <p:nvPr/>
        </p:nvPicPr>
        <p:blipFill>
          <a:blip r:embed="rId4">
            <a:alphaModFix/>
          </a:blip>
          <a:stretch>
            <a:fillRect/>
          </a:stretch>
        </p:blipFill>
        <p:spPr>
          <a:xfrm>
            <a:off x="1310546" y="1412568"/>
            <a:ext cx="3071333" cy="3275146"/>
          </a:xfrm>
          <a:prstGeom prst="rect">
            <a:avLst/>
          </a:prstGeom>
          <a:noFill/>
          <a:ln>
            <a:noFill/>
          </a:ln>
        </p:spPr>
      </p:pic>
      <p:pic>
        <p:nvPicPr>
          <p:cNvPr id="132" name="Google Shape;132;p20" descr="Table of Global Ocean Surface Current Properties"/>
          <p:cNvPicPr preferRelativeResize="0"/>
          <p:nvPr/>
        </p:nvPicPr>
        <p:blipFill>
          <a:blip r:embed="rId5">
            <a:alphaModFix/>
          </a:blip>
          <a:stretch>
            <a:fillRect/>
          </a:stretch>
        </p:blipFill>
        <p:spPr>
          <a:xfrm>
            <a:off x="4626411" y="1412566"/>
            <a:ext cx="3060456" cy="3275146"/>
          </a:xfrm>
          <a:prstGeom prst="rect">
            <a:avLst/>
          </a:prstGeom>
          <a:noFill/>
          <a:ln>
            <a:noFill/>
          </a:ln>
        </p:spPr>
      </p:pic>
      <p:sp>
        <p:nvSpPr>
          <p:cNvPr id="10" name="Google Shape;25;p2">
            <a:extLst>
              <a:ext uri="{FF2B5EF4-FFF2-40B4-BE49-F238E27FC236}">
                <a16:creationId xmlns:a16="http://schemas.microsoft.com/office/drawing/2014/main" id="{E7D70F4F-DCDB-48FD-B939-A574E898E4E6}"/>
              </a:ext>
            </a:extLst>
          </p:cNvPr>
          <p:cNvSpPr txBox="1"/>
          <p:nvPr/>
        </p:nvSpPr>
        <p:spPr>
          <a:xfrm>
            <a:off x="1572206" y="380009"/>
            <a:ext cx="7350300" cy="48214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00000"/>
              </a:lnSpc>
              <a:spcBef>
                <a:spcPts val="0"/>
              </a:spcBef>
              <a:spcAft>
                <a:spcPts val="0"/>
              </a:spcAft>
              <a:buClr>
                <a:schemeClr val="accent1"/>
              </a:buClr>
              <a:buSzPts val="2800"/>
              <a:buFont typeface="Merriweather"/>
              <a:buNone/>
            </a:pPr>
            <a:r>
              <a:rPr lang="en" sz="2200" b="1" u="none" strike="noStrike" cap="none" dirty="0">
                <a:solidFill>
                  <a:srgbClr val="00A0DC"/>
                </a:solidFill>
                <a:latin typeface="Roboto"/>
                <a:ea typeface="Roboto"/>
                <a:cs typeface="Roboto"/>
                <a:sym typeface="Roboto"/>
              </a:rPr>
              <a:t>Global Ocean Surface Current Properties</a:t>
            </a:r>
            <a:endParaRPr sz="2200" b="0" u="none" strike="noStrike" cap="none" dirty="0">
              <a:solidFill>
                <a:srgbClr val="7C7C7C"/>
              </a:solidFill>
              <a:latin typeface="Roboto"/>
              <a:ea typeface="Roboto"/>
              <a:cs typeface="Roboto"/>
              <a:sym typeface="Roboto"/>
            </a:endParaRPr>
          </a:p>
        </p:txBody>
      </p:sp>
      <p:sp>
        <p:nvSpPr>
          <p:cNvPr id="4" name="TextBox 3">
            <a:extLst>
              <a:ext uri="{FF2B5EF4-FFF2-40B4-BE49-F238E27FC236}">
                <a16:creationId xmlns:a16="http://schemas.microsoft.com/office/drawing/2014/main" id="{A241EA60-A451-422D-AA7A-BD12196DB653}"/>
              </a:ext>
            </a:extLst>
          </p:cNvPr>
          <p:cNvSpPr txBox="1"/>
          <p:nvPr/>
        </p:nvSpPr>
        <p:spPr>
          <a:xfrm>
            <a:off x="4964869" y="4636411"/>
            <a:ext cx="3467931" cy="192360"/>
          </a:xfrm>
          <a:prstGeom prst="rect">
            <a:avLst/>
          </a:prstGeom>
          <a:noFill/>
        </p:spPr>
        <p:txBody>
          <a:bodyPr wrap="square" rtlCol="0">
            <a:spAutoFit/>
          </a:bodyPr>
          <a:lstStyle/>
          <a:p>
            <a:r>
              <a:rPr lang="en-US" sz="650" dirty="0">
                <a:solidFill>
                  <a:schemeClr val="bg2"/>
                </a:solidFill>
                <a:latin typeface="Roboto" panose="02000000000000000000" pitchFamily="2" charset="0"/>
                <a:ea typeface="Roboto" panose="02000000000000000000" pitchFamily="2" charset="0"/>
              </a:rPr>
              <a:t>Adapted from https://oceancurrents.rsmas.miami.edu/properties.html</a:t>
            </a:r>
            <a:endParaRPr lang="en-US" sz="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7"/>
        <p:cNvGrpSpPr/>
        <p:nvPr/>
      </p:nvGrpSpPr>
      <p:grpSpPr>
        <a:xfrm>
          <a:off x="0" y="0"/>
          <a:ext cx="0" cy="0"/>
          <a:chOff x="0" y="0"/>
          <a:chExt cx="0" cy="0"/>
        </a:xfrm>
      </p:grpSpPr>
      <p:pic>
        <p:nvPicPr>
          <p:cNvPr id="139" name="Google Shape;139;p21" descr="Ocean currents carrying objects across the world"/>
          <p:cNvPicPr preferRelativeResize="0"/>
          <p:nvPr/>
        </p:nvPicPr>
        <p:blipFill>
          <a:blip r:embed="rId4">
            <a:alphaModFix/>
          </a:blip>
          <a:stretch>
            <a:fillRect/>
          </a:stretch>
        </p:blipFill>
        <p:spPr>
          <a:xfrm>
            <a:off x="2743200" y="1281305"/>
            <a:ext cx="6391213" cy="3187825"/>
          </a:xfrm>
          <a:prstGeom prst="rect">
            <a:avLst/>
          </a:prstGeom>
          <a:noFill/>
          <a:ln>
            <a:noFill/>
          </a:ln>
        </p:spPr>
      </p:pic>
      <p:sp>
        <p:nvSpPr>
          <p:cNvPr id="140" name="Google Shape;140;p21"/>
          <p:cNvSpPr txBox="1">
            <a:spLocks noGrp="1"/>
          </p:cNvSpPr>
          <p:nvPr>
            <p:ph type="body" idx="1"/>
          </p:nvPr>
        </p:nvSpPr>
        <p:spPr>
          <a:xfrm>
            <a:off x="160021" y="1281305"/>
            <a:ext cx="2686049" cy="30392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chemeClr val="bg2"/>
                </a:solidFill>
                <a:highlight>
                  <a:srgbClr val="FFFFFF"/>
                </a:highlight>
                <a:latin typeface="Roboto" panose="02000000000000000000" pitchFamily="2" charset="0"/>
                <a:ea typeface="Roboto" panose="02000000000000000000" pitchFamily="2" charset="0"/>
              </a:rPr>
              <a:t>Princeton University researchers found that ocean currents can carry objects to almost any place on the globe in less than a decade, faster than previously thought. Pictured here is a still image captured from the Princeton model showing how phytoplankton traveling on ocean currents would spread over a three-year period. The researchers “released” thousands of particles representing phytoplankton and garbage from a starting point (green) stretching north to south from Greenland to the Antarctic Peninsula. The colors indicate low (blue) or high (red) concentration of particles. Over time, the particles spiral out to reach the North and South Pacific, Europe, Africa and the Indian Ocean.</a:t>
            </a:r>
            <a:endParaRPr sz="1000" dirty="0">
              <a:solidFill>
                <a:schemeClr val="bg2"/>
              </a:solidFill>
              <a:highlight>
                <a:srgbClr val="FFFFFF"/>
              </a:highlight>
              <a:latin typeface="Roboto" panose="02000000000000000000" pitchFamily="2" charset="0"/>
              <a:ea typeface="Roboto" panose="02000000000000000000" pitchFamily="2" charset="0"/>
            </a:endParaRPr>
          </a:p>
          <a:p>
            <a:pPr marL="0" lvl="0" indent="0" algn="l" rtl="0">
              <a:spcBef>
                <a:spcPts val="0"/>
              </a:spcBef>
              <a:spcAft>
                <a:spcPts val="0"/>
              </a:spcAft>
              <a:buNone/>
            </a:pPr>
            <a:endParaRPr sz="1000" dirty="0">
              <a:solidFill>
                <a:srgbClr val="000000"/>
              </a:solidFill>
              <a:highlight>
                <a:srgbClr val="FFFFFF"/>
              </a:highlight>
            </a:endParaRPr>
          </a:p>
        </p:txBody>
      </p:sp>
      <p:sp>
        <p:nvSpPr>
          <p:cNvPr id="2" name="TextBox 1">
            <a:extLst>
              <a:ext uri="{FF2B5EF4-FFF2-40B4-BE49-F238E27FC236}">
                <a16:creationId xmlns:a16="http://schemas.microsoft.com/office/drawing/2014/main" id="{03519BCE-E7DE-4580-B58A-819A65369E8C}"/>
              </a:ext>
            </a:extLst>
          </p:cNvPr>
          <p:cNvSpPr txBox="1"/>
          <p:nvPr/>
        </p:nvSpPr>
        <p:spPr>
          <a:xfrm>
            <a:off x="3566160" y="4322936"/>
            <a:ext cx="4226724" cy="292388"/>
          </a:xfrm>
          <a:prstGeom prst="rect">
            <a:avLst/>
          </a:prstGeom>
          <a:noFill/>
        </p:spPr>
        <p:txBody>
          <a:bodyPr wrap="square" rtlCol="0">
            <a:spAutoFit/>
          </a:bodyPr>
          <a:lstStyle/>
          <a:p>
            <a:pPr algn="ctr"/>
            <a:r>
              <a:rPr lang="en-US" sz="650" dirty="0">
                <a:solidFill>
                  <a:schemeClr val="bg2"/>
                </a:solidFill>
                <a:latin typeface="Roboto" panose="02000000000000000000" pitchFamily="2" charset="0"/>
                <a:ea typeface="Roboto" panose="02000000000000000000" pitchFamily="2" charset="0"/>
              </a:rPr>
              <a:t>View the whole model in action:  </a:t>
            </a:r>
            <a:r>
              <a:rPr lang="en-US" sz="650" u="sng" dirty="0">
                <a:solidFill>
                  <a:schemeClr val="bg2"/>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xmlns="" val="tx"/>
                    </a:ext>
                  </a:extLst>
                </a:hlinkClick>
              </a:rPr>
              <a:t>https://player.vimeo.com/video/163414696</a:t>
            </a:r>
            <a:r>
              <a:rPr lang="en-US" sz="650" dirty="0">
                <a:solidFill>
                  <a:schemeClr val="bg2"/>
                </a:solidFill>
                <a:latin typeface="Roboto" panose="02000000000000000000" pitchFamily="2" charset="0"/>
                <a:ea typeface="Roboto" panose="02000000000000000000" pitchFamily="2" charset="0"/>
              </a:rPr>
              <a:t> </a:t>
            </a:r>
          </a:p>
          <a:p>
            <a:pPr algn="ctr"/>
            <a:r>
              <a:rPr lang="en-US" sz="650" dirty="0">
                <a:solidFill>
                  <a:schemeClr val="bg2"/>
                </a:solidFill>
                <a:latin typeface="Roboto" panose="02000000000000000000" pitchFamily="2" charset="0"/>
                <a:ea typeface="Roboto" panose="02000000000000000000" pitchFamily="2" charset="0"/>
              </a:rPr>
              <a:t>(Princeton University). </a:t>
            </a:r>
            <a:r>
              <a:rPr lang="en-US" sz="650" i="1" dirty="0">
                <a:solidFill>
                  <a:schemeClr val="bg2"/>
                </a:solidFill>
                <a:latin typeface="Roboto" panose="02000000000000000000" pitchFamily="2" charset="0"/>
                <a:ea typeface="Roboto" panose="02000000000000000000" pitchFamily="2" charset="0"/>
              </a:rPr>
              <a:t>Animation created by </a:t>
            </a:r>
            <a:r>
              <a:rPr lang="en-US" sz="650" i="1" dirty="0" err="1">
                <a:solidFill>
                  <a:schemeClr val="bg2"/>
                </a:solidFill>
                <a:latin typeface="Roboto" panose="02000000000000000000" pitchFamily="2" charset="0"/>
                <a:ea typeface="Roboto" panose="02000000000000000000" pitchFamily="2" charset="0"/>
              </a:rPr>
              <a:t>Bror</a:t>
            </a:r>
            <a:r>
              <a:rPr lang="en-US" sz="650" i="1" dirty="0">
                <a:solidFill>
                  <a:schemeClr val="bg2"/>
                </a:solidFill>
                <a:latin typeface="Roboto" panose="02000000000000000000" pitchFamily="2" charset="0"/>
                <a:ea typeface="Roboto" panose="02000000000000000000" pitchFamily="2" charset="0"/>
              </a:rPr>
              <a:t> </a:t>
            </a:r>
            <a:r>
              <a:rPr lang="en-US" sz="650" i="1" dirty="0" err="1">
                <a:solidFill>
                  <a:schemeClr val="bg2"/>
                </a:solidFill>
                <a:latin typeface="Roboto" panose="02000000000000000000" pitchFamily="2" charset="0"/>
                <a:ea typeface="Roboto" panose="02000000000000000000" pitchFamily="2" charset="0"/>
              </a:rPr>
              <a:t>Jönsson</a:t>
            </a:r>
            <a:r>
              <a:rPr lang="en-US" sz="650" i="1" dirty="0">
                <a:solidFill>
                  <a:schemeClr val="bg2"/>
                </a:solidFill>
                <a:latin typeface="Roboto" panose="02000000000000000000" pitchFamily="2" charset="0"/>
                <a:ea typeface="Roboto" panose="02000000000000000000" pitchFamily="2" charset="0"/>
              </a:rPr>
              <a:t>, Department of Geosciences.</a:t>
            </a:r>
            <a:endParaRPr lang="en-US" sz="650" dirty="0">
              <a:solidFill>
                <a:schemeClr val="bg2"/>
              </a:solidFill>
              <a:latin typeface="Roboto" panose="02000000000000000000" pitchFamily="2" charset="0"/>
              <a:ea typeface="Roboto" panose="02000000000000000000" pitchFamily="2" charset="0"/>
            </a:endParaRPr>
          </a:p>
        </p:txBody>
      </p:sp>
      <p:sp>
        <p:nvSpPr>
          <p:cNvPr id="6" name="Google Shape;25;p2">
            <a:extLst>
              <a:ext uri="{FF2B5EF4-FFF2-40B4-BE49-F238E27FC236}">
                <a16:creationId xmlns:a16="http://schemas.microsoft.com/office/drawing/2014/main" id="{6663941A-57D4-4EF5-9F2D-27373C24D926}"/>
              </a:ext>
            </a:extLst>
          </p:cNvPr>
          <p:cNvSpPr txBox="1"/>
          <p:nvPr/>
        </p:nvSpPr>
        <p:spPr>
          <a:xfrm>
            <a:off x="1572206" y="104705"/>
            <a:ext cx="7350300" cy="11766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accent1"/>
              </a:buClr>
              <a:buSzPts val="2800"/>
              <a:buFont typeface="Merriweather"/>
              <a:buNone/>
            </a:pPr>
            <a:r>
              <a:rPr lang="en-US" sz="2200" b="1" u="none" strike="noStrike" cap="none" dirty="0">
                <a:solidFill>
                  <a:srgbClr val="00A0DC"/>
                </a:solidFill>
                <a:latin typeface="Roboto"/>
                <a:ea typeface="Roboto"/>
                <a:cs typeface="Roboto"/>
                <a:sym typeface="Roboto"/>
              </a:rPr>
              <a:t>Ocean Currents move plankton - and pollution – </a:t>
            </a:r>
            <a:br>
              <a:rPr lang="en-US" sz="2200" b="1" u="none" strike="noStrike" cap="none" dirty="0">
                <a:solidFill>
                  <a:srgbClr val="00A0DC"/>
                </a:solidFill>
                <a:latin typeface="Roboto"/>
                <a:ea typeface="Roboto"/>
                <a:cs typeface="Roboto"/>
                <a:sym typeface="Roboto"/>
              </a:rPr>
            </a:br>
            <a:r>
              <a:rPr lang="en-US" sz="2200" b="1" u="none" strike="noStrike" cap="none" dirty="0">
                <a:solidFill>
                  <a:srgbClr val="00A0DC"/>
                </a:solidFill>
                <a:latin typeface="Roboto"/>
                <a:ea typeface="Roboto"/>
                <a:cs typeface="Roboto"/>
                <a:sym typeface="Roboto"/>
              </a:rPr>
              <a:t>around the globe faster than thought</a:t>
            </a:r>
            <a:endParaRPr sz="2200" b="0" u="none" strike="noStrike" cap="none" dirty="0">
              <a:solidFill>
                <a:srgbClr val="7C7C7C"/>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TotalTime>
  <Words>731</Words>
  <Application>Microsoft Office PowerPoint</Application>
  <PresentationFormat>On-screen Show (16:9)</PresentationFormat>
  <Paragraphs>54</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Montserrat</vt:lpstr>
      <vt:lpstr>Roboto</vt:lpstr>
      <vt:lpstr>Calibri</vt:lpstr>
      <vt:lpstr>Merriweather</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Million Mounds Coral Region Slides</dc:title>
  <dc:creator>AlbertCreative2020</dc:creator>
  <cp:lastModifiedBy>Matthew King</cp:lastModifiedBy>
  <cp:revision>17</cp:revision>
  <dcterms:modified xsi:type="dcterms:W3CDTF">2022-03-21T19:20:20Z</dcterms:modified>
</cp:coreProperties>
</file>