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zyRT5xzA1jrCLI5YIJ/q+qGjp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20-69564-0/figures/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Adapted from: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https://www.nature.com/articles/s41598-020-69564-0/figures/1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nature.com/articles/s41598-020-69564-0/figures/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ceanservice.noaa.gov/podcast/july17/nop09-current-surveys.htm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ature.com/articles/s41598-020-69564-0/figures/2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/>
        </p:nvSpPr>
        <p:spPr>
          <a:xfrm>
            <a:off x="1437832" y="109910"/>
            <a:ext cx="7350300" cy="63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2200" b="0" i="0" u="none" strike="noStrike" cap="none" dirty="0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eamount-</a:t>
            </a:r>
            <a:r>
              <a:rPr lang="en" sz="22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200" b="0" i="0" u="none" strike="noStrike" cap="none" dirty="0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nduced </a:t>
            </a:r>
            <a:r>
              <a:rPr lang="en" sz="22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2200" b="0" i="0" u="none" strike="noStrike" cap="none" dirty="0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hlorophyll </a:t>
            </a:r>
            <a:r>
              <a:rPr lang="en" sz="22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sz="2200" b="0" i="0" u="none" strike="noStrike" cap="none" dirty="0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nhancements (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SICE</a:t>
            </a:r>
            <a:r>
              <a:rPr lang="en" sz="2200" b="0" i="0" u="none" strike="noStrike" cap="none" dirty="0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 sz="2200" b="1" i="0" u="none" strike="noStrike" cap="none" dirty="0">
              <a:solidFill>
                <a:srgbClr val="00A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F9170E-340C-42CD-9B91-476124AD2C3D}"/>
              </a:ext>
            </a:extLst>
          </p:cNvPr>
          <p:cNvGrpSpPr/>
          <p:nvPr/>
        </p:nvGrpSpPr>
        <p:grpSpPr>
          <a:xfrm>
            <a:off x="5370245" y="1175118"/>
            <a:ext cx="4486901" cy="3709047"/>
            <a:chOff x="5370245" y="1175118"/>
            <a:chExt cx="4486901" cy="3709047"/>
          </a:xfrm>
        </p:grpSpPr>
        <p:sp>
          <p:nvSpPr>
            <p:cNvPr id="67" name="Google Shape;67;p1"/>
            <p:cNvSpPr txBox="1"/>
            <p:nvPr/>
          </p:nvSpPr>
          <p:spPr>
            <a:xfrm>
              <a:off x="5453626" y="4591808"/>
              <a:ext cx="4403520" cy="292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Adapted from: </a:t>
              </a:r>
              <a:r>
                <a:rPr lang="en" sz="700" b="0" i="0" u="sng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https://www.nature.com/articles/s41598-020-69564-0/figures/1</a:t>
              </a:r>
              <a:endPara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1"/>
            <p:cNvPicPr preferRelativeResize="0"/>
            <p:nvPr/>
          </p:nvPicPr>
          <p:blipFill rotWithShape="1">
            <a:blip r:embed="rId5">
              <a:alphaModFix/>
            </a:blip>
            <a:srcRect l="75032" t="12025" r="3642" b="57312"/>
            <a:stretch/>
          </p:blipFill>
          <p:spPr>
            <a:xfrm>
              <a:off x="6366174" y="2263300"/>
              <a:ext cx="1497002" cy="201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"/>
            <p:cNvSpPr/>
            <p:nvPr/>
          </p:nvSpPr>
          <p:spPr>
            <a:xfrm>
              <a:off x="5370245" y="1175118"/>
              <a:ext cx="365666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Mean historical total fisheries catch around seamounts with high levels of chlorophyll concentrations (</a:t>
              </a:r>
              <a:r>
                <a:rPr lang="en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SICE-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Seamount-Induced Chlorophyll Enhancements) compared to seamounts </a:t>
              </a:r>
              <a:r>
                <a:rPr lang="en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NOT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associated with high levels of chlorophyll concentrations.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 rot="-5400000">
              <a:off x="5141615" y="3145529"/>
              <a:ext cx="14350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metric tons (mt) 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 txBox="1"/>
            <p:nvPr/>
          </p:nvSpPr>
          <p:spPr>
            <a:xfrm>
              <a:off x="5994350" y="3953986"/>
              <a:ext cx="4628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 txBox="1"/>
            <p:nvPr/>
          </p:nvSpPr>
          <p:spPr>
            <a:xfrm>
              <a:off x="5987869" y="3175850"/>
              <a:ext cx="4628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20K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 txBox="1"/>
            <p:nvPr/>
          </p:nvSpPr>
          <p:spPr>
            <a:xfrm>
              <a:off x="5994350" y="3564918"/>
              <a:ext cx="4628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10K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 txBox="1"/>
            <p:nvPr/>
          </p:nvSpPr>
          <p:spPr>
            <a:xfrm>
              <a:off x="5994350" y="2737711"/>
              <a:ext cx="4628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30K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 txBox="1"/>
            <p:nvPr/>
          </p:nvSpPr>
          <p:spPr>
            <a:xfrm>
              <a:off x="5994350" y="2333976"/>
              <a:ext cx="4628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40K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 txBox="1"/>
            <p:nvPr/>
          </p:nvSpPr>
          <p:spPr>
            <a:xfrm>
              <a:off x="6450740" y="4206494"/>
              <a:ext cx="5722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NOT</a:t>
              </a: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 txBox="1"/>
            <p:nvPr/>
          </p:nvSpPr>
          <p:spPr>
            <a:xfrm>
              <a:off x="7216946" y="4214757"/>
              <a:ext cx="4628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SICE</a:t>
              </a: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372052-C11F-4AC6-A4D6-487CC36D26D0}"/>
              </a:ext>
            </a:extLst>
          </p:cNvPr>
          <p:cNvGrpSpPr/>
          <p:nvPr/>
        </p:nvGrpSpPr>
        <p:grpSpPr>
          <a:xfrm>
            <a:off x="50360" y="1363104"/>
            <a:ext cx="5076990" cy="3521062"/>
            <a:chOff x="50360" y="1363104"/>
            <a:chExt cx="5076990" cy="3521062"/>
          </a:xfrm>
        </p:grpSpPr>
        <p:grpSp>
          <p:nvGrpSpPr>
            <p:cNvPr id="54" name="Google Shape;54;p1"/>
            <p:cNvGrpSpPr/>
            <p:nvPr/>
          </p:nvGrpSpPr>
          <p:grpSpPr>
            <a:xfrm>
              <a:off x="50360" y="1363104"/>
              <a:ext cx="4972214" cy="3521062"/>
              <a:chOff x="1546362" y="810435"/>
              <a:chExt cx="5802550" cy="4209501"/>
            </a:xfrm>
          </p:grpSpPr>
          <p:pic>
            <p:nvPicPr>
              <p:cNvPr id="55" name="Google Shape;55;p1"/>
              <p:cNvPicPr preferRelativeResize="0"/>
              <p:nvPr/>
            </p:nvPicPr>
            <p:blipFill rotWithShape="1">
              <a:blip r:embed="rId5">
                <a:alphaModFix/>
              </a:blip>
              <a:srcRect t="9911" b="17954"/>
              <a:stretch/>
            </p:blipFill>
            <p:spPr>
              <a:xfrm>
                <a:off x="1915663" y="810435"/>
                <a:ext cx="5433249" cy="366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915668" y="4479935"/>
                <a:ext cx="5312663" cy="24731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7" name="Google Shape;57;p1"/>
              <p:cNvCxnSpPr>
                <a:stCxn id="58" idx="2"/>
              </p:cNvCxnSpPr>
              <p:nvPr/>
            </p:nvCxnSpPr>
            <p:spPr>
              <a:xfrm flipH="1">
                <a:off x="5004875" y="2520865"/>
                <a:ext cx="20700" cy="190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58" name="Google Shape;58;p1"/>
              <p:cNvSpPr txBox="1"/>
              <p:nvPr/>
            </p:nvSpPr>
            <p:spPr>
              <a:xfrm>
                <a:off x="4415975" y="2182165"/>
                <a:ext cx="12192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American Samoa</a:t>
                </a:r>
                <a:endParaRPr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9" name="Google Shape;59;p1"/>
              <p:cNvCxnSpPr>
                <a:stCxn id="60" idx="0"/>
              </p:cNvCxnSpPr>
              <p:nvPr/>
            </p:nvCxnSpPr>
            <p:spPr>
              <a:xfrm rot="10800000">
                <a:off x="2335976" y="925390"/>
                <a:ext cx="313800" cy="360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60" name="Google Shape;60;p1"/>
              <p:cNvSpPr txBox="1"/>
              <p:nvPr/>
            </p:nvSpPr>
            <p:spPr>
              <a:xfrm>
                <a:off x="2275225" y="1285690"/>
                <a:ext cx="749101" cy="40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Japan</a:t>
                </a:r>
                <a:endParaRPr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 txBox="1"/>
              <p:nvPr/>
            </p:nvSpPr>
            <p:spPr>
              <a:xfrm>
                <a:off x="2299049" y="3213265"/>
                <a:ext cx="904109" cy="376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Australia</a:t>
                </a:r>
                <a:endParaRPr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"/>
              <p:cNvSpPr txBox="1"/>
              <p:nvPr/>
            </p:nvSpPr>
            <p:spPr>
              <a:xfrm>
                <a:off x="3728988" y="3865268"/>
                <a:ext cx="875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New Zealand</a:t>
                </a:r>
                <a:endParaRPr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"/>
              <p:cNvSpPr txBox="1"/>
              <p:nvPr/>
            </p:nvSpPr>
            <p:spPr>
              <a:xfrm>
                <a:off x="4918513" y="1577896"/>
                <a:ext cx="944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Hawaiian Islands</a:t>
                </a:r>
                <a:endParaRPr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" name="Google Shape;64;p1"/>
              <p:cNvCxnSpPr>
                <a:stCxn id="63" idx="0"/>
              </p:cNvCxnSpPr>
              <p:nvPr/>
            </p:nvCxnSpPr>
            <p:spPr>
              <a:xfrm rot="10800000" flipH="1">
                <a:off x="5390563" y="1396996"/>
                <a:ext cx="140100" cy="18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65" name="Google Shape;65;p1"/>
              <p:cNvSpPr txBox="1"/>
              <p:nvPr/>
            </p:nvSpPr>
            <p:spPr>
              <a:xfrm>
                <a:off x="3024327" y="4650636"/>
                <a:ext cx="2999999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360° East Longitude</a:t>
                </a:r>
                <a:endParaRPr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 txBox="1"/>
              <p:nvPr/>
            </p:nvSpPr>
            <p:spPr>
              <a:xfrm rot="-5400000">
                <a:off x="231012" y="2533357"/>
                <a:ext cx="30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Latitude</a:t>
                </a:r>
                <a:endParaRPr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9" name="Google Shape;69;p1" descr="Map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3421" y="1373687"/>
              <a:ext cx="4553929" cy="3150524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0" name="Google Shape;80;p1"/>
            <p:cNvSpPr/>
            <p:nvPr/>
          </p:nvSpPr>
          <p:spPr>
            <a:xfrm>
              <a:off x="3828491" y="1568660"/>
              <a:ext cx="1248110" cy="12502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" name="Google Shape;81;p1"/>
            <p:cNvGrpSpPr/>
            <p:nvPr/>
          </p:nvGrpSpPr>
          <p:grpSpPr>
            <a:xfrm>
              <a:off x="3889790" y="1607515"/>
              <a:ext cx="1237560" cy="1186544"/>
              <a:chOff x="3889790" y="1607515"/>
              <a:chExt cx="1237560" cy="1186544"/>
            </a:xfrm>
          </p:grpSpPr>
          <p:sp>
            <p:nvSpPr>
              <p:cNvPr id="82" name="Google Shape;82;p1"/>
              <p:cNvSpPr/>
              <p:nvPr/>
            </p:nvSpPr>
            <p:spPr>
              <a:xfrm>
                <a:off x="3901741" y="2220183"/>
                <a:ext cx="139200" cy="139200"/>
              </a:xfrm>
              <a:prstGeom prst="ellipse">
                <a:avLst/>
              </a:prstGeom>
              <a:solidFill>
                <a:schemeClr val="dk1"/>
              </a:solidFill>
              <a:ln w="38100" cap="flat" cmpd="sng">
                <a:solidFill>
                  <a:srgbClr val="FFA5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"/>
              <p:cNvSpPr/>
              <p:nvPr/>
            </p:nvSpPr>
            <p:spPr>
              <a:xfrm>
                <a:off x="3889790" y="1687611"/>
                <a:ext cx="139200" cy="139200"/>
              </a:xfrm>
              <a:prstGeom prst="ellipse">
                <a:avLst/>
              </a:prstGeom>
              <a:solidFill>
                <a:schemeClr val="dk1"/>
              </a:solidFill>
              <a:ln w="38100" cap="flat" cmpd="sng">
                <a:solidFill>
                  <a:srgbClr val="01FE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4028990" y="1607515"/>
                <a:ext cx="1073113" cy="507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Seamount with high chlorophyll concentrations</a:t>
                </a:r>
                <a:endParaRPr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4028990" y="2147769"/>
                <a:ext cx="10983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Seamount not associated with high chlorophyll concentrations</a:t>
                </a:r>
                <a:endParaRPr sz="9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39C3C8-EFE0-483C-9D30-5FF1239AE1BA}"/>
              </a:ext>
            </a:extLst>
          </p:cNvPr>
          <p:cNvGrpSpPr/>
          <p:nvPr/>
        </p:nvGrpSpPr>
        <p:grpSpPr>
          <a:xfrm>
            <a:off x="161610" y="1337596"/>
            <a:ext cx="5350565" cy="3536320"/>
            <a:chOff x="161610" y="1337596"/>
            <a:chExt cx="5350565" cy="3536320"/>
          </a:xfrm>
        </p:grpSpPr>
        <p:pic>
          <p:nvPicPr>
            <p:cNvPr id="90" name="Google Shape;9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3425" y="1337596"/>
              <a:ext cx="5288750" cy="3293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2"/>
            <p:cNvSpPr txBox="1"/>
            <p:nvPr/>
          </p:nvSpPr>
          <p:spPr>
            <a:xfrm>
              <a:off x="161610" y="4586945"/>
              <a:ext cx="5032200" cy="286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Link: </a:t>
              </a:r>
              <a:r>
                <a:rPr lang="en" sz="700" b="0" i="0" u="sng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https://oceanservice.noaa.gov/podcast/july17/nop09-current-surveys.html</a:t>
              </a:r>
              <a:r>
                <a:rPr lang="en" sz="7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5537038" y="1171425"/>
            <a:ext cx="3517800" cy="34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meters attached to cable anchored to bottom at one end and suspended by a buoy at other end taking measurements of currents.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335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meters were located at various depths along each cable so water motion could be studied at intervals throughout water column. 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114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cable with its attached current meters is called an array. 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114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current meter is capable of recording water movement in 3 directions, similar to x, y, and z- axis of a 3D graph.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437832" y="459334"/>
            <a:ext cx="73503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</a:pPr>
            <a:r>
              <a:rPr lang="en" sz="2200" b="1" i="0" u="none" strike="noStrike" cap="none" dirty="0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Measuring Currents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C88FC8-8104-4F9A-BCAD-600A083FBBA1}"/>
              </a:ext>
            </a:extLst>
          </p:cNvPr>
          <p:cNvGrpSpPr/>
          <p:nvPr/>
        </p:nvGrpSpPr>
        <p:grpSpPr>
          <a:xfrm>
            <a:off x="1771532" y="1155378"/>
            <a:ext cx="7679068" cy="3753092"/>
            <a:chOff x="1771532" y="1155378"/>
            <a:chExt cx="7679068" cy="3753092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7080300" y="4616113"/>
              <a:ext cx="2370300" cy="292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Redrawn from Mullineaux and Mills, 1997</a:t>
              </a:r>
              <a:endPara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" name="Google Shape;99;p3"/>
            <p:cNvPicPr preferRelativeResize="0"/>
            <p:nvPr/>
          </p:nvPicPr>
          <p:blipFill rotWithShape="1">
            <a:blip r:embed="rId4">
              <a:alphaModFix/>
            </a:blip>
            <a:srcRect l="13247" t="21898" r="62018" b="20244"/>
            <a:stretch/>
          </p:blipFill>
          <p:spPr>
            <a:xfrm>
              <a:off x="1771532" y="1155378"/>
              <a:ext cx="5340468" cy="35134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3"/>
          <p:cNvSpPr txBox="1"/>
          <p:nvPr/>
        </p:nvSpPr>
        <p:spPr>
          <a:xfrm>
            <a:off x="1366685" y="474630"/>
            <a:ext cx="7777316" cy="1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</a:pPr>
            <a:r>
              <a:rPr lang="en" sz="1800" b="1" i="0" u="none" strike="noStrike" cap="none" dirty="0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3-D Diagram of Mean Flows in Fieberling Guyot Circulation Cell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3173925" y="1134200"/>
            <a:ext cx="230700" cy="16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1437832" y="109910"/>
            <a:ext cx="73503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</a:pPr>
            <a:r>
              <a:rPr lang="en" sz="2200" b="1" i="0" u="none" strike="noStrike" cap="none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Biophysical Drivers of S</a:t>
            </a:r>
            <a:r>
              <a:rPr lang="en" sz="2200" b="0" i="0" u="none" strike="noStrike" cap="none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eamount-</a:t>
            </a:r>
            <a:r>
              <a:rPr lang="en" sz="2200" b="1" i="0" u="none" strike="noStrike" cap="none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200" b="0" i="0" u="none" strike="noStrike" cap="none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nduced </a:t>
            </a:r>
            <a:r>
              <a:rPr lang="en" sz="2200" b="1" i="0" u="none" strike="noStrike" cap="none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2200" b="0" i="0" u="none" strike="noStrike" cap="none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hlorophyll </a:t>
            </a:r>
            <a:r>
              <a:rPr lang="en" sz="2200" b="1" i="0" u="none" strike="noStrike" cap="none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sz="2200" b="0" i="0" u="none" strike="noStrike" cap="none">
                <a:solidFill>
                  <a:srgbClr val="00A0DC"/>
                </a:solidFill>
                <a:latin typeface="Roboto"/>
                <a:ea typeface="Roboto"/>
                <a:cs typeface="Roboto"/>
                <a:sym typeface="Roboto"/>
              </a:rPr>
              <a:t>nhancements (SICE)</a:t>
            </a:r>
            <a:endParaRPr sz="2200" b="1" i="0" u="none" strike="noStrike" cap="none">
              <a:solidFill>
                <a:srgbClr val="00A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08C870-7CCE-43D6-8780-824FC9E5841B}"/>
              </a:ext>
            </a:extLst>
          </p:cNvPr>
          <p:cNvGrpSpPr/>
          <p:nvPr/>
        </p:nvGrpSpPr>
        <p:grpSpPr>
          <a:xfrm>
            <a:off x="42294" y="1134200"/>
            <a:ext cx="9059411" cy="3616660"/>
            <a:chOff x="54750" y="1265987"/>
            <a:chExt cx="9059411" cy="3616660"/>
          </a:xfrm>
        </p:grpSpPr>
        <p:pic>
          <p:nvPicPr>
            <p:cNvPr id="105" name="Google Shape;105;p4"/>
            <p:cNvPicPr preferRelativeResize="0"/>
            <p:nvPr/>
          </p:nvPicPr>
          <p:blipFill rotWithShape="1">
            <a:blip r:embed="rId4">
              <a:alphaModFix/>
            </a:blip>
            <a:srcRect l="33735" t="30958" r="33854" b="34959"/>
            <a:stretch/>
          </p:blipFill>
          <p:spPr>
            <a:xfrm>
              <a:off x="178194" y="1433725"/>
              <a:ext cx="2670498" cy="24129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4"/>
            <p:cNvSpPr txBox="1"/>
            <p:nvPr/>
          </p:nvSpPr>
          <p:spPr>
            <a:xfrm>
              <a:off x="178350" y="3820879"/>
              <a:ext cx="8787600" cy="769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22222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Figures A, B, and C show the plots of the modeled probability of SICE with three different geophysical predictors: (A) summit depth, (B) average Sea Surface Temperature (SST), and (C) degrees from equator, all significant predictors of SICE.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4417961" y="4590290"/>
              <a:ext cx="4696200" cy="292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Adapted from: </a:t>
              </a:r>
              <a:r>
                <a:rPr lang="en" sz="700" b="0" i="0" u="sng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https://www.nature.com/articles/s41598-020-69564-0/figures/2</a:t>
              </a:r>
              <a:endPara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4"/>
            <p:cNvPicPr preferRelativeResize="0"/>
            <p:nvPr/>
          </p:nvPicPr>
          <p:blipFill rotWithShape="1">
            <a:blip r:embed="rId4">
              <a:alphaModFix/>
            </a:blip>
            <a:srcRect l="33735" t="64925" r="30898"/>
            <a:stretch/>
          </p:blipFill>
          <p:spPr>
            <a:xfrm>
              <a:off x="5962095" y="1418200"/>
              <a:ext cx="2867976" cy="2443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4"/>
            <p:cNvPicPr preferRelativeResize="0"/>
            <p:nvPr/>
          </p:nvPicPr>
          <p:blipFill rotWithShape="1">
            <a:blip r:embed="rId4">
              <a:alphaModFix/>
            </a:blip>
            <a:srcRect l="66257" t="64925" r="30898"/>
            <a:stretch/>
          </p:blipFill>
          <p:spPr>
            <a:xfrm>
              <a:off x="2831050" y="1418200"/>
              <a:ext cx="230624" cy="2443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4"/>
            <p:cNvPicPr preferRelativeResize="0"/>
            <p:nvPr/>
          </p:nvPicPr>
          <p:blipFill rotWithShape="1">
            <a:blip r:embed="rId4">
              <a:alphaModFix/>
            </a:blip>
            <a:srcRect l="66537" t="30958" b="34959"/>
            <a:stretch/>
          </p:blipFill>
          <p:spPr>
            <a:xfrm>
              <a:off x="3167187" y="1433725"/>
              <a:ext cx="2757301" cy="241292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1" name="Google Shape;111;p4"/>
            <p:cNvGrpSpPr/>
            <p:nvPr/>
          </p:nvGrpSpPr>
          <p:grpSpPr>
            <a:xfrm>
              <a:off x="54750" y="1265987"/>
              <a:ext cx="523500" cy="570700"/>
              <a:chOff x="54750" y="728350"/>
              <a:chExt cx="523500" cy="570700"/>
            </a:xfrm>
          </p:grpSpPr>
          <p:sp>
            <p:nvSpPr>
              <p:cNvPr id="112" name="Google Shape;112;p4"/>
              <p:cNvSpPr/>
              <p:nvPr/>
            </p:nvSpPr>
            <p:spPr>
              <a:xfrm>
                <a:off x="158250" y="975950"/>
                <a:ext cx="316500" cy="3231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highlight>
                    <a:schemeClr val="lt1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"/>
              <p:cNvSpPr txBox="1"/>
              <p:nvPr/>
            </p:nvSpPr>
            <p:spPr>
              <a:xfrm>
                <a:off x="54750" y="728350"/>
                <a:ext cx="52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"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4"/>
            <p:cNvSpPr txBox="1"/>
            <p:nvPr/>
          </p:nvSpPr>
          <p:spPr>
            <a:xfrm>
              <a:off x="3087625" y="1373189"/>
              <a:ext cx="316800" cy="46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10800000" flipH="1">
              <a:off x="6016875" y="1579450"/>
              <a:ext cx="234300" cy="213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5913800" y="1385802"/>
              <a:ext cx="316800" cy="46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39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Merriweather</vt:lpstr>
      <vt:lpstr>Calibri</vt:lpstr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AlbertCreative2020</dc:creator>
  <cp:lastModifiedBy>Liz Hoadley</cp:lastModifiedBy>
  <cp:revision>1</cp:revision>
  <dcterms:modified xsi:type="dcterms:W3CDTF">2024-11-01T17:21:53Z</dcterms:modified>
</cp:coreProperties>
</file>