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3"/>
  </p:notesMasterIdLst>
  <p:sldIdLst>
    <p:sldId id="256" r:id="rId2"/>
    <p:sldId id="258" r:id="rId3"/>
    <p:sldId id="27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3" r:id="rId21"/>
    <p:sldId id="277" r:id="rId22"/>
  </p:sldIdLst>
  <p:sldSz cx="9144000" cy="5143500" type="screen16x9"/>
  <p:notesSz cx="6858000" cy="9144000"/>
  <p:embeddedFontLst>
    <p:embeddedFont>
      <p:font typeface="Merriweather" pitchFamily="2" charset="77"/>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z Hoadley - NOAA Affiliate" initials="" lastIdx="1" clrIdx="0"/>
  <p:cmAuthor id="1" name="Kenneth Hoadley" initials="KH" lastIdx="2" clrIdx="1">
    <p:extLst>
      <p:ext uri="{19B8F6BF-5375-455C-9EA6-DF929625EA0E}">
        <p15:presenceInfo xmlns:p15="http://schemas.microsoft.com/office/powerpoint/2012/main" userId="58f5bfb505ded4b8" providerId="Windows Live"/>
      </p:ext>
    </p:extLst>
  </p:cmAuthor>
  <p:cmAuthor id="2" name="Liz Hoadley" initials="LH" lastIdx="13" clrIdx="2">
    <p:extLst>
      <p:ext uri="{19B8F6BF-5375-455C-9EA6-DF929625EA0E}">
        <p15:presenceInfo xmlns:p15="http://schemas.microsoft.com/office/powerpoint/2012/main" userId="Liz Hoadley" providerId="None"/>
      </p:ext>
    </p:extLst>
  </p:cmAuthor>
  <p:cmAuthor id="3" name="Susan Haynes" initials="SH" lastIdx="2" clrIdx="3">
    <p:extLst>
      <p:ext uri="{19B8F6BF-5375-455C-9EA6-DF929625EA0E}">
        <p15:presenceInfo xmlns:p15="http://schemas.microsoft.com/office/powerpoint/2012/main" userId="Susan Hayn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DC"/>
    <a:srgbClr val="666666"/>
    <a:srgbClr val="7C7C7C"/>
    <a:srgbClr val="FBA6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72" autoAdjust="0"/>
    <p:restoredTop sz="94548" autoAdjust="0"/>
  </p:normalViewPr>
  <p:slideViewPr>
    <p:cSldViewPr snapToGrid="0">
      <p:cViewPr varScale="1">
        <p:scale>
          <a:sx n="134" d="100"/>
          <a:sy n="134" d="100"/>
        </p:scale>
        <p:origin x="1648" y="16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bcbffc27a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bcbffc27a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aac2c5a85_0_1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baac2c5a85_0_1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aac2c5a85_0_1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aac2c5a85_0_1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dfe28f77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dfe28f77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baac2c5a85_0_1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baac2c5a85_0_1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aac2c5a85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baac2c5a85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bdfe28f775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bdfe28f77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baac2c5a85_0_1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baac2c5a85_0_1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c5c410a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bc5c410a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bd98e6c11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bd98e6c11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bd98e6c11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bd98e6c11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11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bd98e6c11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bd98e6c11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bd98e6c11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bd98e6c11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aac2c5a85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baac2c5a85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406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bd98e6c11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bd98e6c11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796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bdfe28f7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bdfe28f7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baac2c5a85_0_1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baac2c5a85_0_1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bdfe28f77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bdfe28f77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aac2c5a85_0_1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aac2c5a85_0_1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aac2c5a85_0_1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aac2c5a85_0_1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bg>
      <p:bgPr>
        <a:blipFill dpi="0" rotWithShape="1">
          <a:blip r:embed="rId2">
            <a:lum/>
          </a:blip>
          <a:srcRect/>
          <a:stretch>
            <a:fillRect/>
          </a:stretch>
        </a:blipFill>
        <a:effectLst/>
      </p:bgPr>
    </p:bg>
    <p:spTree>
      <p:nvGrpSpPr>
        <p:cNvPr id="1" name="Shape 26"/>
        <p:cNvGrpSpPr/>
        <p:nvPr/>
      </p:nvGrpSpPr>
      <p:grpSpPr>
        <a:xfrm>
          <a:off x="0" y="0"/>
          <a:ext cx="0" cy="0"/>
          <a:chOff x="0" y="0"/>
          <a:chExt cx="0" cy="0"/>
        </a:xfrm>
      </p:grpSpPr>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bg>
      <p:bgPr>
        <a:blipFill dpi="0" rotWithShape="1">
          <a:blip r:embed="rId2">
            <a:lum/>
          </a:blip>
          <a:srcRect/>
          <a:stretch>
            <a:fillRect/>
          </a:stretch>
        </a:blipFill>
        <a:effectLst/>
      </p:bgPr>
    </p:bg>
    <p:spTree>
      <p:nvGrpSpPr>
        <p:cNvPr id="1" name="Shape 3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a:stretch>
        </a:blipFill>
        <a:effectLst/>
      </p:bgPr>
    </p:bg>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blipFill dpi="0" rotWithShape="1">
          <a:blip r:embed="rId6">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31006" y="445025"/>
            <a:ext cx="7301293"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4" name="Google Shape;13;p2">
            <a:extLst>
              <a:ext uri="{FF2B5EF4-FFF2-40B4-BE49-F238E27FC236}">
                <a16:creationId xmlns:a16="http://schemas.microsoft.com/office/drawing/2014/main" id="{9014C862-EA84-43C7-8F98-62D8D8409520}"/>
              </a:ext>
            </a:extLst>
          </p:cNvPr>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8"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1"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3.png"/><Relationship Id="rId3" Type="http://schemas.openxmlformats.org/officeDocument/2006/relationships/image" Target="../media/image6.jp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5.jpg"/><Relationship Id="rId5" Type="http://schemas.openxmlformats.org/officeDocument/2006/relationships/image" Target="../media/image10.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8.png"/><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19.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oceanexplorer.noaa.gov/explorations/06mexico/logs/may20/may20.html" TargetMode="External"/><Relationship Id="rId13" Type="http://schemas.openxmlformats.org/officeDocument/2006/relationships/hyperlink" Target="https://oceanexplorer.noaa.gov/okeanos/explorations/ex1605/logs/photolog/welcome.html#cbpi=/okeanos/explorations/ex1605/dailyupdates/media/video/0707-fish/0707-fish.html" TargetMode="External"/><Relationship Id="rId3" Type="http://schemas.openxmlformats.org/officeDocument/2006/relationships/hyperlink" Target="https://oceanexplorer.noaa.gov/okeanos/explorations/ex1605/logs/photolog/welcome.html#cbpi=/okeanos/explorations/ex1605/dailyupdates/media/may2.html" TargetMode="External"/><Relationship Id="rId7" Type="http://schemas.openxmlformats.org/officeDocument/2006/relationships/hyperlink" Target="https://oceanexplorer.noaa.gov/explorations/04fire/logs/april11/media/grazers_600.jpg" TargetMode="External"/><Relationship Id="rId12" Type="http://schemas.openxmlformats.org/officeDocument/2006/relationships/hyperlink" Target="https://oceanexplorer.noaa.gov/okeanos/explorations/ex1706/logs/july30/welcome.html" TargetMode="External"/><Relationship Id="rId2" Type="http://schemas.openxmlformats.org/officeDocument/2006/relationships/notesSlide" Target="../notesSlides/notesSlide21.xml"/><Relationship Id="rId16" Type="http://schemas.openxmlformats.org/officeDocument/2006/relationships/hyperlink" Target="https://oceanexplorer.noaa.gov/okeanos/explorations/ex1103/logs/photolog/welcome.html#cbpi=/okeanos/explorations/ex1103/dailyupdates/media/video/0721-octopus.html" TargetMode="External"/><Relationship Id="rId1" Type="http://schemas.openxmlformats.org/officeDocument/2006/relationships/slideLayout" Target="../slideLayouts/slideLayout2.xml"/><Relationship Id="rId6" Type="http://schemas.openxmlformats.org/officeDocument/2006/relationships/hyperlink" Target="https://oceanexplorer.noaa.gov/okeanos/explorations/ex1103/logs/photolog/welcome.html#cbpi=/okeanos/explorations/ex1103/dailyupdates/media/video/0723-vent-site.html" TargetMode="External"/><Relationship Id="rId11" Type="http://schemas.openxmlformats.org/officeDocument/2006/relationships/hyperlink" Target="https://oceanexplorer.noaa.gov/explorations/14fire/logs/december08/media/mussels_lobsters_hires.jpg" TargetMode="External"/><Relationship Id="rId5" Type="http://schemas.openxmlformats.org/officeDocument/2006/relationships/hyperlink" Target="https://oceanexplorer.noaa.gov/explorations/02fire/logs/jul29/media/anhydrite.html" TargetMode="External"/><Relationship Id="rId15" Type="http://schemas.openxmlformats.org/officeDocument/2006/relationships/hyperlink" Target="https://schmidtocean.org/cruise-log-post/animal-life-mariana-back-arc/" TargetMode="External"/><Relationship Id="rId10" Type="http://schemas.openxmlformats.org/officeDocument/2006/relationships/hyperlink" Target="https://oceanexplorer.noaa.gov/explorations/14fire/background/seamounts/media/eifuku_mussels4_hires.jpg" TargetMode="External"/><Relationship Id="rId4" Type="http://schemas.openxmlformats.org/officeDocument/2006/relationships/hyperlink" Target="https://oceanexplorer.noaa.gov/explorations/02fire/background/vent_chem/media/chemistry.html" TargetMode="External"/><Relationship Id="rId9" Type="http://schemas.openxmlformats.org/officeDocument/2006/relationships/hyperlink" Target="https://oceanexplorer.noaa.gov/explorations/04fire/logs/april14/april14.html" TargetMode="External"/><Relationship Id="rId14" Type="http://schemas.openxmlformats.org/officeDocument/2006/relationships/hyperlink" Target="https://oceanexplorer.noaa.gov/okeanos/explorations/ex1605/dailyupdates/media/video/0504-chimaera/0504-chimaera-1920x1080.mp4"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title" idx="4294967295"/>
          </p:nvPr>
        </p:nvSpPr>
        <p:spPr>
          <a:xfrm>
            <a:off x="1531006" y="380009"/>
            <a:ext cx="7350341" cy="1176657"/>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dirty="0">
                <a:solidFill>
                  <a:srgbClr val="00A0DC"/>
                </a:solidFill>
                <a:latin typeface="Roboto" panose="02000000000000000000" pitchFamily="2" charset="0"/>
                <a:ea typeface="Roboto" panose="02000000000000000000" pitchFamily="2" charset="0"/>
              </a:rPr>
              <a:t>Introduction: </a:t>
            </a:r>
            <a:r>
              <a:rPr lang="en" sz="2200" b="0" dirty="0">
                <a:solidFill>
                  <a:srgbClr val="7C7C7C"/>
                </a:solidFill>
                <a:latin typeface="Roboto" panose="02000000000000000000" pitchFamily="2" charset="0"/>
                <a:ea typeface="Roboto" panose="02000000000000000000" pitchFamily="2" charset="0"/>
              </a:rPr>
              <a:t>Chemosynthesis at Hydrothermal Vents</a:t>
            </a:r>
            <a:endParaRPr sz="2200" b="0" dirty="0">
              <a:solidFill>
                <a:srgbClr val="7C7C7C"/>
              </a:solidFill>
              <a:latin typeface="Roboto" panose="02000000000000000000" pitchFamily="2" charset="0"/>
              <a:ea typeface="Roboto" panose="02000000000000000000" pitchFamily="2" charset="0"/>
            </a:endParaRPr>
          </a:p>
        </p:txBody>
      </p:sp>
      <p:sp>
        <p:nvSpPr>
          <p:cNvPr id="65" name="Google Shape;65;p13" descr="The fluid that ‘vents’ out of the hydrothermal vent chimneys is rich in chemicals. As the seawater is heated by magma below the vent field, some chemicals are transferred to the water from the hot crust material. Some of these metals precipitate out of the fluid as it rises, forming the vent chimneys, while other minerals mix with surrounding waters. "/>
          <p:cNvSpPr txBox="1">
            <a:spLocks noGrp="1"/>
          </p:cNvSpPr>
          <p:nvPr>
            <p:ph type="body" idx="4294967295"/>
          </p:nvPr>
        </p:nvSpPr>
        <p:spPr>
          <a:xfrm>
            <a:off x="3202800" y="1284198"/>
            <a:ext cx="5941200" cy="2361003"/>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1200" dirty="0"/>
              <a:t>The fluid that ‘vents’ out of the hydrothermal vent chimneys is rich in chemicals. As the seawater is heated by magma below the vent field, some chemicals are transferred to the water from the hot crust material. Some of these metals precipitate out of the fluid as it rises, forming the vent chimneys, while other minerals mix with surrounding waters. </a:t>
            </a:r>
            <a:endParaRPr sz="1200" dirty="0"/>
          </a:p>
          <a:p>
            <a:pPr marL="0" lvl="0" indent="0" algn="l" rtl="0">
              <a:spcBef>
                <a:spcPts val="1200"/>
              </a:spcBef>
              <a:spcAft>
                <a:spcPts val="0"/>
              </a:spcAft>
              <a:buNone/>
            </a:pPr>
            <a:r>
              <a:rPr lang="en" sz="1200" dirty="0"/>
              <a:t>Bacteria, or microbes, living on or around the hydrothermal vent use these chemicals for chemosynthesis, the process that makes food from inorganic compounds.</a:t>
            </a:r>
            <a:endParaRPr sz="1200" dirty="0"/>
          </a:p>
          <a:p>
            <a:pPr marL="0" lvl="0" indent="0" algn="l" rtl="0">
              <a:spcBef>
                <a:spcPts val="1200"/>
              </a:spcBef>
              <a:spcAft>
                <a:spcPts val="0"/>
              </a:spcAft>
              <a:buNone/>
            </a:pPr>
            <a:r>
              <a:rPr lang="en" sz="1200" dirty="0"/>
              <a:t>Vent chemicals for chemosynthesis:</a:t>
            </a:r>
          </a:p>
          <a:p>
            <a:pPr marL="0" lvl="0" indent="457200" algn="l" rtl="0">
              <a:spcBef>
                <a:spcPts val="1200"/>
              </a:spcBef>
              <a:spcAft>
                <a:spcPts val="0"/>
              </a:spcAft>
              <a:buNone/>
            </a:pPr>
            <a:r>
              <a:rPr lang="en" sz="1000" dirty="0"/>
              <a:t>  </a:t>
            </a:r>
            <a:r>
              <a:rPr lang="en" sz="1000" b="1" dirty="0">
                <a:solidFill>
                  <a:srgbClr val="000000"/>
                </a:solidFill>
              </a:rPr>
              <a:t> 	</a:t>
            </a:r>
          </a:p>
          <a:p>
            <a:pPr marL="0" lvl="0" indent="0" algn="l" rtl="0">
              <a:lnSpc>
                <a:spcPct val="110000"/>
              </a:lnSpc>
              <a:spcBef>
                <a:spcPts val="1200"/>
              </a:spcBef>
              <a:spcAft>
                <a:spcPts val="0"/>
              </a:spcAft>
              <a:buNone/>
            </a:pPr>
            <a:endParaRPr lang="en" sz="800" dirty="0"/>
          </a:p>
        </p:txBody>
      </p:sp>
      <p:pic>
        <p:nvPicPr>
          <p:cNvPr id="66" name="Google Shape;66;p13" descr="The fluid that ‘vents’ out of the hydrothermal vent chimneys is rich in chemicals. As the seawater is heated by magma below the vent field, some chemicals are transferred to the water from the hot crust material. Some of these metals precipitate out of the fluid as it rises, forming the vent chimneys, while other minerals mix with surrounding waters. "/>
          <p:cNvPicPr preferRelativeResize="0"/>
          <p:nvPr/>
        </p:nvPicPr>
        <p:blipFill>
          <a:blip r:embed="rId3">
            <a:alphaModFix/>
          </a:blip>
          <a:stretch>
            <a:fillRect/>
          </a:stretch>
        </p:blipFill>
        <p:spPr>
          <a:xfrm>
            <a:off x="11650" y="1376225"/>
            <a:ext cx="2973287" cy="1568971"/>
          </a:xfrm>
          <a:prstGeom prst="rect">
            <a:avLst/>
          </a:prstGeom>
          <a:noFill/>
          <a:ln>
            <a:noFill/>
          </a:ln>
        </p:spPr>
      </p:pic>
      <p:pic>
        <p:nvPicPr>
          <p:cNvPr id="67" name="Google Shape;67;p13" descr="Bacteria, or microbes, living on or around the hydrothermal vent use these chemicals for chemosynthesis, the process that makes food from inorganic compounds"/>
          <p:cNvPicPr preferRelativeResize="0"/>
          <p:nvPr/>
        </p:nvPicPr>
        <p:blipFill>
          <a:blip r:embed="rId4">
            <a:alphaModFix/>
          </a:blip>
          <a:stretch>
            <a:fillRect/>
          </a:stretch>
        </p:blipFill>
        <p:spPr>
          <a:xfrm>
            <a:off x="11650" y="3132950"/>
            <a:ext cx="2973288" cy="1616923"/>
          </a:xfrm>
          <a:prstGeom prst="rect">
            <a:avLst/>
          </a:prstGeom>
          <a:noFill/>
          <a:ln>
            <a:noFill/>
          </a:ln>
        </p:spPr>
      </p:pic>
      <p:pic>
        <p:nvPicPr>
          <p:cNvPr id="3" name="Picture 2" descr="Carbon dioxide + hydrogen sulfide + Oxygen = Sugar + Sulfur + water">
            <a:extLst>
              <a:ext uri="{FF2B5EF4-FFF2-40B4-BE49-F238E27FC236}">
                <a16:creationId xmlns:a16="http://schemas.microsoft.com/office/drawing/2014/main" id="{21B738A6-282D-4144-9665-4FBE5A839B3D}"/>
              </a:ext>
            </a:extLst>
          </p:cNvPr>
          <p:cNvPicPr>
            <a:picLocks noChangeAspect="1"/>
          </p:cNvPicPr>
          <p:nvPr/>
        </p:nvPicPr>
        <p:blipFill rotWithShape="1">
          <a:blip r:embed="rId5"/>
          <a:srcRect l="48906" t="-6755"/>
          <a:stretch/>
        </p:blipFill>
        <p:spPr>
          <a:xfrm>
            <a:off x="3309947" y="3645201"/>
            <a:ext cx="4451191" cy="536629"/>
          </a:xfrm>
          <a:prstGeom prst="rect">
            <a:avLst/>
          </a:prstGeom>
        </p:spPr>
      </p:pic>
      <p:pic>
        <p:nvPicPr>
          <p:cNvPr id="10" name="Picture 9" descr="Carbon dioxide + hydrogen sulfide + Oxygen = Sugar + Sulfur + water">
            <a:extLst>
              <a:ext uri="{FF2B5EF4-FFF2-40B4-BE49-F238E27FC236}">
                <a16:creationId xmlns:a16="http://schemas.microsoft.com/office/drawing/2014/main" id="{271D818B-025B-4D80-98AF-A83E63A6CDD9}"/>
              </a:ext>
            </a:extLst>
          </p:cNvPr>
          <p:cNvPicPr>
            <a:picLocks noChangeAspect="1"/>
          </p:cNvPicPr>
          <p:nvPr/>
        </p:nvPicPr>
        <p:blipFill rotWithShape="1">
          <a:blip r:embed="rId5"/>
          <a:srcRect r="50713"/>
          <a:stretch/>
        </p:blipFill>
        <p:spPr>
          <a:xfrm>
            <a:off x="3422728" y="3084164"/>
            <a:ext cx="4293755" cy="502672"/>
          </a:xfrm>
          <a:prstGeom prst="rect">
            <a:avLst/>
          </a:prstGeom>
        </p:spPr>
      </p:pic>
      <p:sp>
        <p:nvSpPr>
          <p:cNvPr id="2" name="Slide Number Placeholder 1">
            <a:extLst>
              <a:ext uri="{FF2B5EF4-FFF2-40B4-BE49-F238E27FC236}">
                <a16:creationId xmlns:a16="http://schemas.microsoft.com/office/drawing/2014/main" id="{BE106AEA-81CE-4073-B7B7-F176C3A04232}"/>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a:t>
            </a:fld>
            <a:endParaRPr lang="en" sz="800" dirty="0">
              <a:solidFill>
                <a:schemeClr val="bg1">
                  <a:lumMod val="50000"/>
                </a:schemeClr>
              </a:solidFill>
            </a:endParaRPr>
          </a:p>
        </p:txBody>
      </p:sp>
      <p:sp>
        <p:nvSpPr>
          <p:cNvPr id="4" name="TextBox 3">
            <a:extLst>
              <a:ext uri="{FF2B5EF4-FFF2-40B4-BE49-F238E27FC236}">
                <a16:creationId xmlns:a16="http://schemas.microsoft.com/office/drawing/2014/main" id="{75AA4A2D-F752-4D16-B619-A2FF42EB7099}"/>
              </a:ext>
            </a:extLst>
          </p:cNvPr>
          <p:cNvSpPr txBox="1"/>
          <p:nvPr/>
        </p:nvSpPr>
        <p:spPr>
          <a:xfrm>
            <a:off x="3202800" y="4494367"/>
            <a:ext cx="5559942" cy="33855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Vent image: </a:t>
            </a:r>
            <a:r>
              <a:rPr lang="en-US" sz="800" i="1" dirty="0">
                <a:solidFill>
                  <a:srgbClr val="7C7C7C"/>
                </a:solidFill>
                <a:latin typeface="Roboto" panose="02000000000000000000" pitchFamily="2" charset="0"/>
                <a:ea typeface="Roboto" panose="02000000000000000000" pitchFamily="2" charset="0"/>
              </a:rPr>
              <a:t>Courtesy of the NOAA Ocean Exploration,  2016 Deepwater Exploration of the Marianas. </a:t>
            </a:r>
          </a:p>
          <a:p>
            <a:r>
              <a:rPr lang="en-US" sz="800" b="1" i="1" dirty="0">
                <a:solidFill>
                  <a:srgbClr val="7C7C7C"/>
                </a:solidFill>
                <a:latin typeface="Roboto" panose="02000000000000000000" pitchFamily="2" charset="0"/>
                <a:ea typeface="Roboto" panose="02000000000000000000" pitchFamily="2" charset="0"/>
              </a:rPr>
              <a:t>Vent diagram: </a:t>
            </a:r>
            <a:r>
              <a:rPr lang="en-US" sz="800" i="1" dirty="0">
                <a:solidFill>
                  <a:srgbClr val="7C7C7C"/>
                </a:solidFill>
                <a:latin typeface="Roboto" panose="02000000000000000000" pitchFamily="2" charset="0"/>
                <a:ea typeface="Roboto" panose="02000000000000000000" pitchFamily="2" charset="0"/>
              </a:rPr>
              <a:t>Image modified from </a:t>
            </a:r>
            <a:r>
              <a:rPr lang="en-US" sz="800" i="1" dirty="0" err="1">
                <a:solidFill>
                  <a:srgbClr val="7C7C7C"/>
                </a:solidFill>
                <a:latin typeface="Roboto" panose="02000000000000000000" pitchFamily="2" charset="0"/>
                <a:ea typeface="Roboto" panose="02000000000000000000" pitchFamily="2" charset="0"/>
              </a:rPr>
              <a:t>Massoth</a:t>
            </a:r>
            <a:r>
              <a:rPr lang="en-US" sz="800" i="1" dirty="0">
                <a:solidFill>
                  <a:srgbClr val="7C7C7C"/>
                </a:solidFill>
                <a:latin typeface="Roboto" panose="02000000000000000000" pitchFamily="2" charset="0"/>
                <a:ea typeface="Roboto" panose="02000000000000000000" pitchFamily="2" charset="0"/>
              </a:rPr>
              <a:t> et al., 1988; courtesy of Submarine Ring of Fire 2002, NOAA Ocean Exploration.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body" idx="4294967295"/>
          </p:nvPr>
        </p:nvSpPr>
        <p:spPr>
          <a:xfrm>
            <a:off x="3640790" y="1198181"/>
            <a:ext cx="5412441" cy="375727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t>Tubeworms</a:t>
            </a:r>
            <a:r>
              <a:rPr lang="en" sz="1100" dirty="0"/>
              <a:t> do not have a mouth, gut, or anus. They completely lack a digestive system! </a:t>
            </a:r>
            <a:endParaRPr sz="1100" dirty="0"/>
          </a:p>
          <a:p>
            <a:pPr marL="0" lvl="0" indent="0" algn="l" rtl="0">
              <a:spcBef>
                <a:spcPts val="1200"/>
              </a:spcBef>
              <a:spcAft>
                <a:spcPts val="0"/>
              </a:spcAft>
              <a:buNone/>
            </a:pPr>
            <a:r>
              <a:rPr lang="en" sz="1100" dirty="0"/>
              <a:t>Instead of "eating," these animals get their food from special symbiotic bacteria that live within their body in an organ called the trophosome. It is estimated that one tubeworm is host to billions of these chemosynthetic bacteria. </a:t>
            </a:r>
            <a:endParaRPr sz="1100" dirty="0"/>
          </a:p>
          <a:p>
            <a:pPr marL="0" lvl="0" indent="0" algn="l" rtl="0">
              <a:spcBef>
                <a:spcPts val="1200"/>
              </a:spcBef>
              <a:spcAft>
                <a:spcPts val="0"/>
              </a:spcAft>
              <a:buNone/>
            </a:pPr>
            <a:r>
              <a:rPr lang="en" sz="1100" dirty="0"/>
              <a:t>The white tube acts as the outer skeleton for the worm. This can grow over 1 meter (3 feet) in length.</a:t>
            </a:r>
            <a:endParaRPr sz="1100" dirty="0"/>
          </a:p>
          <a:p>
            <a:pPr marL="0" lvl="0" indent="0" algn="l" rtl="0">
              <a:spcBef>
                <a:spcPts val="1200"/>
              </a:spcBef>
              <a:spcAft>
                <a:spcPts val="0"/>
              </a:spcAft>
              <a:buNone/>
            </a:pPr>
            <a:r>
              <a:rPr lang="en" sz="1100" dirty="0"/>
              <a:t>The red plume is bright red in color due to high blood flow. The blood carries important compounds from the water, like oxygen, to the symbionts living inside. </a:t>
            </a:r>
            <a:endParaRPr sz="1100" dirty="0"/>
          </a:p>
          <a:p>
            <a:pPr marL="0" lvl="0" indent="0" algn="l" rtl="0">
              <a:spcBef>
                <a:spcPts val="1200"/>
              </a:spcBef>
              <a:spcAft>
                <a:spcPts val="0"/>
              </a:spcAft>
              <a:buNone/>
            </a:pPr>
            <a:r>
              <a:rPr lang="en" sz="1100" dirty="0"/>
              <a:t>The image to the left appears blurry due to the extremely hot water “venting” out of the vent field, which distorts the image.</a:t>
            </a:r>
            <a:endParaRPr sz="1100" dirty="0"/>
          </a:p>
        </p:txBody>
      </p:sp>
      <p:pic>
        <p:nvPicPr>
          <p:cNvPr id="142" name="Google Shape;142;p22" descr="Tubeworms do not have a mouth, gut, or anus. They completely lack a digestive system! &#10;Instead of &quot;eating,&quot; these animals get their food from special symbiotic bacteria that live within their body in an organ called the trophosome. It is estimated that one tubeworm is host to billions of these chemosynthetic bacteria. "/>
          <p:cNvPicPr preferRelativeResize="0"/>
          <p:nvPr/>
        </p:nvPicPr>
        <p:blipFill>
          <a:blip r:embed="rId3">
            <a:alphaModFix/>
          </a:blip>
          <a:stretch>
            <a:fillRect/>
          </a:stretch>
        </p:blipFill>
        <p:spPr>
          <a:xfrm>
            <a:off x="201324" y="1354960"/>
            <a:ext cx="3348700" cy="2113476"/>
          </a:xfrm>
          <a:prstGeom prst="rect">
            <a:avLst/>
          </a:prstGeom>
          <a:noFill/>
          <a:ln>
            <a:noFill/>
          </a:ln>
        </p:spPr>
      </p:pic>
      <p:sp>
        <p:nvSpPr>
          <p:cNvPr id="5" name="Google Shape;64;p13">
            <a:extLst>
              <a:ext uri="{FF2B5EF4-FFF2-40B4-BE49-F238E27FC236}">
                <a16:creationId xmlns:a16="http://schemas.microsoft.com/office/drawing/2014/main" id="{97939426-FBBB-4783-A070-A4BD8F3BC821}"/>
              </a:ext>
            </a:extLst>
          </p:cNvPr>
          <p:cNvSpPr txBox="1">
            <a:spLocks noGrp="1"/>
          </p:cNvSpPr>
          <p:nvPr>
            <p:ph type="title" idx="4294967295"/>
          </p:nvPr>
        </p:nvSpPr>
        <p:spPr>
          <a:xfrm>
            <a:off x="1531006" y="380010"/>
            <a:ext cx="7350341" cy="81817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err="1">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Riftia</a:t>
            </a: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 Tubeworm,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Riftia</a:t>
            </a:r>
            <a:r>
              <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pachptyla</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6" name="Half Frame 5">
            <a:extLst>
              <a:ext uri="{FF2B5EF4-FFF2-40B4-BE49-F238E27FC236}">
                <a16:creationId xmlns:a16="http://schemas.microsoft.com/office/drawing/2014/main" id="{191CB21C-1939-4EBF-87C8-8965AEA9D521}"/>
              </a:ext>
              <a:ext uri="{C183D7F6-B498-43B3-948B-1728B52AA6E4}">
                <adec:decorative xmlns:adec="http://schemas.microsoft.com/office/drawing/2017/decorative" val="1"/>
              </a:ext>
            </a:extLst>
          </p:cNvPr>
          <p:cNvSpPr/>
          <p:nvPr/>
        </p:nvSpPr>
        <p:spPr>
          <a:xfrm>
            <a:off x="150989" y="1302785"/>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1">
            <a:extLst>
              <a:ext uri="{FF2B5EF4-FFF2-40B4-BE49-F238E27FC236}">
                <a16:creationId xmlns:a16="http://schemas.microsoft.com/office/drawing/2014/main" id="{541FC87F-80AD-4FD8-AEA1-D5F2B3A4A2AA}"/>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10</a:t>
            </a:fld>
            <a:endParaRPr lang="en" sz="800" dirty="0">
              <a:solidFill>
                <a:schemeClr val="bg1">
                  <a:lumMod val="50000"/>
                </a:schemeClr>
              </a:solidFill>
            </a:endParaRPr>
          </a:p>
        </p:txBody>
      </p:sp>
      <p:sp>
        <p:nvSpPr>
          <p:cNvPr id="7" name="TextBox 6">
            <a:extLst>
              <a:ext uri="{FF2B5EF4-FFF2-40B4-BE49-F238E27FC236}">
                <a16:creationId xmlns:a16="http://schemas.microsoft.com/office/drawing/2014/main" id="{C71B81AF-3BDB-4C50-95E8-BCDB875E2E69}"/>
              </a:ext>
            </a:extLst>
          </p:cNvPr>
          <p:cNvSpPr txBox="1"/>
          <p:nvPr/>
        </p:nvSpPr>
        <p:spPr>
          <a:xfrm>
            <a:off x="3640790" y="4520254"/>
            <a:ext cx="5493090" cy="21544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a:t>
            </a:r>
            <a:r>
              <a:rPr lang="en-US" sz="800" i="1" dirty="0">
                <a:solidFill>
                  <a:srgbClr val="7C7C7C"/>
                </a:solidFill>
                <a:latin typeface="Roboto" panose="02000000000000000000" pitchFamily="2" charset="0"/>
                <a:ea typeface="Roboto" panose="02000000000000000000" pitchFamily="2" charset="0"/>
              </a:rPr>
              <a:t> adapted from “New Vent Site” video. Courtesy of NOAA Ocean Exploration, </a:t>
            </a:r>
            <a:r>
              <a:rPr lang="en-US" sz="800" i="1" dirty="0" err="1">
                <a:solidFill>
                  <a:srgbClr val="7C7C7C"/>
                </a:solidFill>
                <a:latin typeface="Roboto" panose="02000000000000000000" pitchFamily="2" charset="0"/>
                <a:ea typeface="Roboto" panose="02000000000000000000" pitchFamily="2" charset="0"/>
              </a:rPr>
              <a:t>Galapágos</a:t>
            </a:r>
            <a:r>
              <a:rPr lang="en-US" sz="800" i="1" dirty="0">
                <a:solidFill>
                  <a:srgbClr val="7C7C7C"/>
                </a:solidFill>
                <a:latin typeface="Roboto" panose="02000000000000000000" pitchFamily="2" charset="0"/>
                <a:ea typeface="Roboto" panose="02000000000000000000" pitchFamily="2" charset="0"/>
              </a:rPr>
              <a:t> Rift Expedition 2011.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3"/>
          <p:cNvSpPr txBox="1">
            <a:spLocks noGrp="1"/>
          </p:cNvSpPr>
          <p:nvPr>
            <p:ph type="body" idx="4294967295"/>
          </p:nvPr>
        </p:nvSpPr>
        <p:spPr>
          <a:xfrm>
            <a:off x="4418675" y="1461989"/>
            <a:ext cx="4566300" cy="2084674"/>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Squat lobsters </a:t>
            </a:r>
            <a:r>
              <a:rPr lang="en" dirty="0"/>
              <a:t>are small crustaceans that roam about the vent ecosystem. They have very long claws. Some species have claws twice as long as their body.</a:t>
            </a:r>
            <a:endParaRPr dirty="0"/>
          </a:p>
          <a:p>
            <a:pPr marL="0" lvl="0" indent="0" algn="l" rtl="0">
              <a:spcBef>
                <a:spcPts val="1200"/>
              </a:spcBef>
              <a:spcAft>
                <a:spcPts val="0"/>
              </a:spcAft>
              <a:buNone/>
            </a:pPr>
            <a:r>
              <a:rPr lang="en" dirty="0"/>
              <a:t>The squat lobsters in this photo appear “hairy” due to the bacteria growing on their shells.</a:t>
            </a:r>
            <a:endParaRPr dirty="0"/>
          </a:p>
          <a:p>
            <a:pPr marL="0" lvl="0" indent="0" algn="l" rtl="0">
              <a:spcBef>
                <a:spcPts val="1200"/>
              </a:spcBef>
              <a:spcAft>
                <a:spcPts val="0"/>
              </a:spcAft>
              <a:buNone/>
            </a:pPr>
            <a:r>
              <a:rPr lang="en" dirty="0"/>
              <a:t>They are scavengers that feed on bacteria mats, small zooplankton, amphipods, and other vent debris.</a:t>
            </a:r>
            <a:endParaRPr sz="800" dirty="0"/>
          </a:p>
        </p:txBody>
      </p:sp>
      <p:pic>
        <p:nvPicPr>
          <p:cNvPr id="149" name="Google Shape;149;p23" descr="Squat lobsters are small crustaceans that roam about the vent ecosystem. They have very long claws. Some species have claws twice as long as their body."/>
          <p:cNvPicPr preferRelativeResize="0"/>
          <p:nvPr/>
        </p:nvPicPr>
        <p:blipFill rotWithShape="1">
          <a:blip r:embed="rId3">
            <a:alphaModFix/>
          </a:blip>
          <a:srcRect l="8540" r="19568"/>
          <a:stretch/>
        </p:blipFill>
        <p:spPr>
          <a:xfrm>
            <a:off x="213375" y="1461988"/>
            <a:ext cx="4047526" cy="3167150"/>
          </a:xfrm>
          <a:prstGeom prst="rect">
            <a:avLst/>
          </a:prstGeom>
          <a:noFill/>
          <a:ln>
            <a:noFill/>
          </a:ln>
        </p:spPr>
      </p:pic>
      <p:sp>
        <p:nvSpPr>
          <p:cNvPr id="5" name="Google Shape;64;p13">
            <a:extLst>
              <a:ext uri="{FF2B5EF4-FFF2-40B4-BE49-F238E27FC236}">
                <a16:creationId xmlns:a16="http://schemas.microsoft.com/office/drawing/2014/main" id="{86B760BD-860B-4D92-A31B-C43DAAD00934}"/>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Squat Lobsters (</a:t>
            </a:r>
            <a:r>
              <a:rPr kumimoji="0" lang="en-US" sz="2200" b="1" i="0" u="none" strike="noStrike" kern="0" cap="none" spc="0" normalizeH="0" baseline="0" noProof="0" dirty="0" err="1">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Galatheid</a:t>
            </a: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 Crabs),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Munidopsis</a:t>
            </a:r>
            <a:r>
              <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alvisca</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6" name="Half Frame 5">
            <a:extLst>
              <a:ext uri="{FF2B5EF4-FFF2-40B4-BE49-F238E27FC236}">
                <a16:creationId xmlns:a16="http://schemas.microsoft.com/office/drawing/2014/main" id="{55276957-19DC-4658-B39F-2E6C7252F6D1}"/>
              </a:ext>
              <a:ext uri="{C183D7F6-B498-43B3-948B-1728B52AA6E4}">
                <adec:decorative xmlns:adec="http://schemas.microsoft.com/office/drawing/2017/decorative" val="1"/>
              </a:ext>
            </a:extLst>
          </p:cNvPr>
          <p:cNvSpPr/>
          <p:nvPr/>
        </p:nvSpPr>
        <p:spPr>
          <a:xfrm>
            <a:off x="150989" y="1390191"/>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5C401374-3972-46C8-ACED-4B80248A5E5F}"/>
              </a:ext>
            </a:extLst>
          </p:cNvPr>
          <p:cNvSpPr txBox="1"/>
          <p:nvPr/>
        </p:nvSpPr>
        <p:spPr>
          <a:xfrm>
            <a:off x="4418675" y="4531387"/>
            <a:ext cx="5493090" cy="33855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a:t>
            </a:r>
            <a:r>
              <a:rPr lang="en-US" sz="800" i="1" dirty="0">
                <a:solidFill>
                  <a:srgbClr val="7C7C7C"/>
                </a:solidFill>
                <a:latin typeface="Roboto" panose="02000000000000000000" pitchFamily="2" charset="0"/>
                <a:ea typeface="Roboto" panose="02000000000000000000" pitchFamily="2" charset="0"/>
              </a:rPr>
              <a:t> courtesy of Submarine Ring of Fire 2014 - Ironman, NSF, </a:t>
            </a:r>
            <a:br>
              <a:rPr lang="en-US" sz="800" i="1" dirty="0">
                <a:solidFill>
                  <a:srgbClr val="7C7C7C"/>
                </a:solidFill>
                <a:latin typeface="Roboto" panose="02000000000000000000" pitchFamily="2" charset="0"/>
                <a:ea typeface="Roboto" panose="02000000000000000000" pitchFamily="2" charset="0"/>
              </a:rPr>
            </a:br>
            <a:r>
              <a:rPr lang="en-US" sz="800" i="1" dirty="0">
                <a:solidFill>
                  <a:srgbClr val="7C7C7C"/>
                </a:solidFill>
                <a:latin typeface="Roboto" panose="02000000000000000000" pitchFamily="2" charset="0"/>
                <a:ea typeface="Roboto" panose="02000000000000000000" pitchFamily="2" charset="0"/>
              </a:rPr>
              <a:t>NOAA, Jason, copyright WHOI. </a:t>
            </a:r>
          </a:p>
        </p:txBody>
      </p:sp>
      <p:sp>
        <p:nvSpPr>
          <p:cNvPr id="8" name="Slide Number Placeholder 1">
            <a:extLst>
              <a:ext uri="{FF2B5EF4-FFF2-40B4-BE49-F238E27FC236}">
                <a16:creationId xmlns:a16="http://schemas.microsoft.com/office/drawing/2014/main" id="{198E0BA0-2C4E-4BD7-8C69-2998FEACDAAC}"/>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11</a:t>
            </a:fld>
            <a:endParaRPr lang="en" sz="800" dirty="0">
              <a:solidFill>
                <a:schemeClr val="bg1">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24" descr="Siphonophores are actually comprised of many individuals that all work together. Some individuals protect the colony, some catch food, and some reproduce. They are a type of cnidarian, closely related to corals, sea anemones, and jellyfish."/>
          <p:cNvSpPr txBox="1">
            <a:spLocks noGrp="1"/>
          </p:cNvSpPr>
          <p:nvPr>
            <p:ph type="body" idx="4294967295"/>
          </p:nvPr>
        </p:nvSpPr>
        <p:spPr>
          <a:xfrm>
            <a:off x="4418675" y="1356852"/>
            <a:ext cx="4115725" cy="356002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t>Siphonophores</a:t>
            </a:r>
            <a:r>
              <a:rPr lang="en" sz="1200" dirty="0"/>
              <a:t> are actually comprised of many individuals that all work together. Some individuals protect the colony, some catch food, and some reproduce. They are a type of cnidarian, closely related to corals, sea anemones, and jellyfish.</a:t>
            </a:r>
            <a:endParaRPr sz="1200" dirty="0"/>
          </a:p>
          <a:p>
            <a:pPr marL="0" lvl="0" indent="0" algn="l" rtl="0">
              <a:spcBef>
                <a:spcPts val="1200"/>
              </a:spcBef>
              <a:spcAft>
                <a:spcPts val="0"/>
              </a:spcAft>
              <a:buNone/>
            </a:pPr>
            <a:r>
              <a:rPr lang="en" sz="1200" b="1" dirty="0"/>
              <a:t>Dandelion siphonophores </a:t>
            </a:r>
            <a:r>
              <a:rPr lang="en" sz="1200" dirty="0"/>
              <a:t>are usually observed anchored to seafloor using their tentacles. This animal was observed at approximately 2,530 meters (8,300 feet) depth, with its feeding tentacles extended around the animal like a spider web. All siphonophores are predatory carnivores believed to feed on copepods, and other small crustaceans like crabs and krill.</a:t>
            </a:r>
            <a:endParaRPr sz="1200" dirty="0"/>
          </a:p>
        </p:txBody>
      </p:sp>
      <p:pic>
        <p:nvPicPr>
          <p:cNvPr id="156" name="Google Shape;156;p24" descr="Siphonophores are actually comprised of many individuals that all work together. Some individuals protect the colony, some catch food, and some reproduce. They are a type of cnidarian, closely related to corals, sea anemones, and jellyfish."/>
          <p:cNvPicPr preferRelativeResize="0"/>
          <p:nvPr/>
        </p:nvPicPr>
        <p:blipFill>
          <a:blip r:embed="rId3">
            <a:alphaModFix/>
          </a:blip>
          <a:stretch>
            <a:fillRect/>
          </a:stretch>
        </p:blipFill>
        <p:spPr>
          <a:xfrm>
            <a:off x="192475" y="1672375"/>
            <a:ext cx="4108550" cy="2419150"/>
          </a:xfrm>
          <a:prstGeom prst="rect">
            <a:avLst/>
          </a:prstGeom>
          <a:noFill/>
          <a:ln>
            <a:noFill/>
          </a:ln>
        </p:spPr>
      </p:pic>
      <p:sp>
        <p:nvSpPr>
          <p:cNvPr id="5" name="Google Shape;64;p13">
            <a:extLst>
              <a:ext uri="{FF2B5EF4-FFF2-40B4-BE49-F238E27FC236}">
                <a16:creationId xmlns:a16="http://schemas.microsoft.com/office/drawing/2014/main" id="{89E65ABA-7F75-4E66-94F7-BA14E84307AD}"/>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Dandelion Siphonophore</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6" name="Half Frame 5">
            <a:extLst>
              <a:ext uri="{FF2B5EF4-FFF2-40B4-BE49-F238E27FC236}">
                <a16:creationId xmlns:a16="http://schemas.microsoft.com/office/drawing/2014/main" id="{8D57DC74-F6CC-4D46-8F92-C4BB60E3337C}"/>
              </a:ext>
              <a:ext uri="{C183D7F6-B498-43B3-948B-1728B52AA6E4}">
                <adec:decorative xmlns:adec="http://schemas.microsoft.com/office/drawing/2017/decorative" val="1"/>
              </a:ext>
            </a:extLst>
          </p:cNvPr>
          <p:cNvSpPr/>
          <p:nvPr/>
        </p:nvSpPr>
        <p:spPr>
          <a:xfrm>
            <a:off x="150989" y="1618791"/>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Slide Number Placeholder 1">
            <a:extLst>
              <a:ext uri="{FF2B5EF4-FFF2-40B4-BE49-F238E27FC236}">
                <a16:creationId xmlns:a16="http://schemas.microsoft.com/office/drawing/2014/main" id="{E03D8884-126E-4860-81FC-65A56799F5FD}"/>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12</a:t>
            </a:fld>
            <a:endParaRPr lang="en" sz="800" dirty="0">
              <a:solidFill>
                <a:schemeClr val="bg1">
                  <a:lumMod val="50000"/>
                </a:schemeClr>
              </a:solidFill>
            </a:endParaRPr>
          </a:p>
        </p:txBody>
      </p:sp>
      <p:sp>
        <p:nvSpPr>
          <p:cNvPr id="7" name="TextBox 6">
            <a:extLst>
              <a:ext uri="{FF2B5EF4-FFF2-40B4-BE49-F238E27FC236}">
                <a16:creationId xmlns:a16="http://schemas.microsoft.com/office/drawing/2014/main" id="{7805D16E-445B-45BB-B878-E7CB3CA2473A}"/>
              </a:ext>
            </a:extLst>
          </p:cNvPr>
          <p:cNvSpPr txBox="1"/>
          <p:nvPr/>
        </p:nvSpPr>
        <p:spPr>
          <a:xfrm>
            <a:off x="4418675" y="4538485"/>
            <a:ext cx="5493090" cy="21544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a:t>
            </a:r>
            <a:r>
              <a:rPr lang="en-US" sz="800" i="1" dirty="0">
                <a:solidFill>
                  <a:srgbClr val="7C7C7C"/>
                </a:solidFill>
                <a:latin typeface="Roboto" panose="02000000000000000000" pitchFamily="2" charset="0"/>
                <a:ea typeface="Roboto" panose="02000000000000000000" pitchFamily="2" charset="0"/>
              </a:rPr>
              <a:t> courtesy of the NOAA Ocean Exploration, 2017 </a:t>
            </a:r>
            <a:r>
              <a:rPr lang="en-US" sz="800" i="1" dirty="0" err="1">
                <a:solidFill>
                  <a:srgbClr val="7C7C7C"/>
                </a:solidFill>
                <a:latin typeface="Roboto" panose="02000000000000000000" pitchFamily="2" charset="0"/>
                <a:ea typeface="Roboto" panose="02000000000000000000" pitchFamily="2" charset="0"/>
              </a:rPr>
              <a:t>Laulima</a:t>
            </a:r>
            <a:r>
              <a:rPr lang="en-US" sz="800" i="1" dirty="0">
                <a:solidFill>
                  <a:srgbClr val="7C7C7C"/>
                </a:solidFill>
                <a:latin typeface="Roboto" panose="02000000000000000000" pitchFamily="2" charset="0"/>
                <a:ea typeface="Roboto" panose="02000000000000000000" pitchFamily="2" charset="0"/>
              </a:rPr>
              <a:t> O Ka Moana.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25"/>
          <p:cNvSpPr txBox="1">
            <a:spLocks noGrp="1"/>
          </p:cNvSpPr>
          <p:nvPr>
            <p:ph type="body" idx="4294967295"/>
          </p:nvPr>
        </p:nvSpPr>
        <p:spPr>
          <a:xfrm>
            <a:off x="4299351" y="1556666"/>
            <a:ext cx="3900751" cy="340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These </a:t>
            </a:r>
            <a:r>
              <a:rPr lang="en" b="1" dirty="0"/>
              <a:t>long, slender white fish </a:t>
            </a:r>
            <a:r>
              <a:rPr lang="en" dirty="0"/>
              <a:t>grow up to two feet (61 centimeters) in length. They are quite slow and lethargic. They spend a lot of time floating around clumps of tubeworms and mussels. </a:t>
            </a:r>
            <a:endParaRPr dirty="0"/>
          </a:p>
          <a:p>
            <a:pPr marL="0" lvl="0" indent="0" algn="l" rtl="0">
              <a:spcBef>
                <a:spcPts val="1200"/>
              </a:spcBef>
              <a:spcAft>
                <a:spcPts val="0"/>
              </a:spcAft>
              <a:buNone/>
            </a:pPr>
            <a:r>
              <a:rPr lang="en" dirty="0"/>
              <a:t>Despite their sluggish behavior, they have huge appetites. Eelpouts are predators that feed on everything from tubeworms to shrimp. </a:t>
            </a:r>
            <a:endParaRPr dirty="0"/>
          </a:p>
        </p:txBody>
      </p:sp>
      <p:pic>
        <p:nvPicPr>
          <p:cNvPr id="163" name="Google Shape;163;p25" descr="These long, slender white fish grow up to two feet (61 centimeters) in length. They are quite slow and lethargic. They spend a lot of time floating around clumps of tubeworms and mussels. &#10;"/>
          <p:cNvPicPr preferRelativeResize="0"/>
          <p:nvPr/>
        </p:nvPicPr>
        <p:blipFill>
          <a:blip r:embed="rId3">
            <a:alphaModFix/>
          </a:blip>
          <a:stretch>
            <a:fillRect/>
          </a:stretch>
        </p:blipFill>
        <p:spPr>
          <a:xfrm>
            <a:off x="200770" y="1660202"/>
            <a:ext cx="3955500" cy="1970358"/>
          </a:xfrm>
          <a:prstGeom prst="rect">
            <a:avLst/>
          </a:prstGeom>
          <a:noFill/>
          <a:ln>
            <a:noFill/>
          </a:ln>
        </p:spPr>
      </p:pic>
      <p:sp>
        <p:nvSpPr>
          <p:cNvPr id="5" name="Google Shape;64;p13">
            <a:extLst>
              <a:ext uri="{FF2B5EF4-FFF2-40B4-BE49-F238E27FC236}">
                <a16:creationId xmlns:a16="http://schemas.microsoft.com/office/drawing/2014/main" id="{D2181FE0-9194-4E59-8D04-54B329F2C9D9}"/>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Eelpout (Zoarcid Fish),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Pachycara</a:t>
            </a:r>
            <a:r>
              <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gymninium</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6" name="Half Frame 5">
            <a:extLst>
              <a:ext uri="{FF2B5EF4-FFF2-40B4-BE49-F238E27FC236}">
                <a16:creationId xmlns:a16="http://schemas.microsoft.com/office/drawing/2014/main" id="{DA37D961-308B-47EE-B897-80C01C85F883}"/>
              </a:ext>
              <a:ext uri="{C183D7F6-B498-43B3-948B-1728B52AA6E4}">
                <adec:decorative xmlns:adec="http://schemas.microsoft.com/office/drawing/2017/decorative" val="1"/>
              </a:ext>
            </a:extLst>
          </p:cNvPr>
          <p:cNvSpPr/>
          <p:nvPr/>
        </p:nvSpPr>
        <p:spPr>
          <a:xfrm>
            <a:off x="150989" y="1618791"/>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1">
            <a:extLst>
              <a:ext uri="{FF2B5EF4-FFF2-40B4-BE49-F238E27FC236}">
                <a16:creationId xmlns:a16="http://schemas.microsoft.com/office/drawing/2014/main" id="{2BB552A1-B5A3-4E99-95FD-E3C40D5CEA75}"/>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13</a:t>
            </a:fld>
            <a:endParaRPr lang="en" sz="800" dirty="0">
              <a:solidFill>
                <a:schemeClr val="bg1">
                  <a:lumMod val="50000"/>
                </a:schemeClr>
              </a:solidFill>
            </a:endParaRPr>
          </a:p>
        </p:txBody>
      </p:sp>
      <p:sp>
        <p:nvSpPr>
          <p:cNvPr id="7" name="TextBox 6">
            <a:extLst>
              <a:ext uri="{FF2B5EF4-FFF2-40B4-BE49-F238E27FC236}">
                <a16:creationId xmlns:a16="http://schemas.microsoft.com/office/drawing/2014/main" id="{16F55038-808C-485A-8EA6-74702877BF1A}"/>
              </a:ext>
            </a:extLst>
          </p:cNvPr>
          <p:cNvSpPr txBox="1"/>
          <p:nvPr/>
        </p:nvSpPr>
        <p:spPr>
          <a:xfrm>
            <a:off x="4339692" y="4531383"/>
            <a:ext cx="5493090" cy="33855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a:t>
            </a:r>
            <a:r>
              <a:rPr lang="en-US" sz="800" i="1" dirty="0">
                <a:solidFill>
                  <a:srgbClr val="7C7C7C"/>
                </a:solidFill>
                <a:latin typeface="Roboto" panose="02000000000000000000" pitchFamily="2" charset="0"/>
                <a:ea typeface="Roboto" panose="02000000000000000000" pitchFamily="2" charset="0"/>
              </a:rPr>
              <a:t> adapted from “New Fish Species” video. Courtesy of NOAA Ocean Exploration, </a:t>
            </a:r>
            <a:br>
              <a:rPr lang="en-US" sz="800" i="1" dirty="0">
                <a:solidFill>
                  <a:srgbClr val="7C7C7C"/>
                </a:solidFill>
                <a:latin typeface="Roboto" panose="02000000000000000000" pitchFamily="2" charset="0"/>
                <a:ea typeface="Roboto" panose="02000000000000000000" pitchFamily="2" charset="0"/>
              </a:rPr>
            </a:br>
            <a:r>
              <a:rPr lang="en-US" sz="800" i="1" dirty="0">
                <a:solidFill>
                  <a:srgbClr val="7C7C7C"/>
                </a:solidFill>
                <a:latin typeface="Roboto" panose="02000000000000000000" pitchFamily="2" charset="0"/>
                <a:ea typeface="Roboto" panose="02000000000000000000" pitchFamily="2" charset="0"/>
              </a:rPr>
              <a:t>2016 Deepwater Exploration of the Marianas.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26"/>
          <p:cNvSpPr txBox="1">
            <a:spLocks noGrp="1"/>
          </p:cNvSpPr>
          <p:nvPr>
            <p:ph type="body" idx="4294967295"/>
          </p:nvPr>
        </p:nvSpPr>
        <p:spPr>
          <a:xfrm>
            <a:off x="4572000" y="1474838"/>
            <a:ext cx="3903406" cy="3578211"/>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Ratfish</a:t>
            </a:r>
            <a:r>
              <a:rPr lang="en" dirty="0"/>
              <a:t>, also known as a chimaera, have long, tapered tails and short, rounded snouts. </a:t>
            </a:r>
            <a:endParaRPr dirty="0"/>
          </a:p>
          <a:p>
            <a:pPr marL="0" lvl="0" indent="0" algn="l" rtl="0">
              <a:spcBef>
                <a:spcPts val="1200"/>
              </a:spcBef>
              <a:spcAft>
                <a:spcPts val="0"/>
              </a:spcAft>
              <a:buNone/>
            </a:pPr>
            <a:r>
              <a:rPr lang="en" dirty="0"/>
              <a:t>Like sharks, ratfish are cartilaginous, and have no real bones. The prominent lateral line that runs down their side is full of mechanoreceptors that detect pressure waves, similar to human ears.</a:t>
            </a:r>
            <a:endParaRPr dirty="0"/>
          </a:p>
          <a:p>
            <a:pPr marL="0" lvl="0" indent="0" algn="l" rtl="0">
              <a:spcBef>
                <a:spcPts val="1200"/>
              </a:spcBef>
              <a:spcAft>
                <a:spcPts val="0"/>
              </a:spcAft>
              <a:buNone/>
            </a:pPr>
            <a:r>
              <a:rPr lang="en" dirty="0"/>
              <a:t>The vent ratfish is a carnivore and feeds on a variety of animals smaller than itself. It eats crabs, shrimp, smaller fish, and vent mussels. </a:t>
            </a:r>
            <a:endParaRPr dirty="0"/>
          </a:p>
        </p:txBody>
      </p:sp>
      <p:pic>
        <p:nvPicPr>
          <p:cNvPr id="170" name="Google Shape;170;p26" descr="Ratfish, also known as a chimaera, have long, tapered tails and short, rounded snouts. "/>
          <p:cNvPicPr preferRelativeResize="0"/>
          <p:nvPr/>
        </p:nvPicPr>
        <p:blipFill>
          <a:blip r:embed="rId3">
            <a:alphaModFix/>
          </a:blip>
          <a:stretch>
            <a:fillRect/>
          </a:stretch>
        </p:blipFill>
        <p:spPr>
          <a:xfrm>
            <a:off x="247150" y="1616201"/>
            <a:ext cx="4156073" cy="2203978"/>
          </a:xfrm>
          <a:prstGeom prst="rect">
            <a:avLst/>
          </a:prstGeom>
          <a:noFill/>
          <a:ln>
            <a:noFill/>
          </a:ln>
        </p:spPr>
      </p:pic>
      <p:sp>
        <p:nvSpPr>
          <p:cNvPr id="5" name="Google Shape;64;p13">
            <a:extLst>
              <a:ext uri="{FF2B5EF4-FFF2-40B4-BE49-F238E27FC236}">
                <a16:creationId xmlns:a16="http://schemas.microsoft.com/office/drawing/2014/main" id="{37DE6056-8600-4189-95E4-65E97BABA323}"/>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Vent Ratfish (Chimaera),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Hydrolagus</a:t>
            </a:r>
            <a:r>
              <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affinis</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6" name="Half Frame 5">
            <a:extLst>
              <a:ext uri="{FF2B5EF4-FFF2-40B4-BE49-F238E27FC236}">
                <a16:creationId xmlns:a16="http://schemas.microsoft.com/office/drawing/2014/main" id="{C2D8D619-F7A7-4DF6-A5DE-1B3F99114E79}"/>
              </a:ext>
              <a:ext uri="{C183D7F6-B498-43B3-948B-1728B52AA6E4}">
                <adec:decorative xmlns:adec="http://schemas.microsoft.com/office/drawing/2017/decorative" val="1"/>
              </a:ext>
            </a:extLst>
          </p:cNvPr>
          <p:cNvSpPr/>
          <p:nvPr/>
        </p:nvSpPr>
        <p:spPr>
          <a:xfrm>
            <a:off x="198403" y="1556666"/>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1">
            <a:extLst>
              <a:ext uri="{FF2B5EF4-FFF2-40B4-BE49-F238E27FC236}">
                <a16:creationId xmlns:a16="http://schemas.microsoft.com/office/drawing/2014/main" id="{EE6CE6E6-6706-4611-8124-05B8DA95299C}"/>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14</a:t>
            </a:fld>
            <a:endParaRPr lang="en" sz="800" dirty="0">
              <a:solidFill>
                <a:schemeClr val="bg1">
                  <a:lumMod val="50000"/>
                </a:schemeClr>
              </a:solidFill>
            </a:endParaRPr>
          </a:p>
        </p:txBody>
      </p:sp>
      <p:sp>
        <p:nvSpPr>
          <p:cNvPr id="7" name="TextBox 6">
            <a:extLst>
              <a:ext uri="{FF2B5EF4-FFF2-40B4-BE49-F238E27FC236}">
                <a16:creationId xmlns:a16="http://schemas.microsoft.com/office/drawing/2014/main" id="{306E1D97-223E-4E37-8CDA-A12F42B2B932}"/>
              </a:ext>
            </a:extLst>
          </p:cNvPr>
          <p:cNvSpPr txBox="1"/>
          <p:nvPr/>
        </p:nvSpPr>
        <p:spPr>
          <a:xfrm>
            <a:off x="4572000" y="4505071"/>
            <a:ext cx="5493090" cy="33855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a:t>
            </a:r>
            <a:r>
              <a:rPr lang="en-US" sz="800" i="1" dirty="0">
                <a:solidFill>
                  <a:srgbClr val="7C7C7C"/>
                </a:solidFill>
                <a:latin typeface="Roboto" panose="02000000000000000000" pitchFamily="2" charset="0"/>
                <a:ea typeface="Roboto" panose="02000000000000000000" pitchFamily="2" charset="0"/>
              </a:rPr>
              <a:t> adapted from “Chimaera” video. Courtesy of NOAA Ocean Exploration, </a:t>
            </a:r>
            <a:br>
              <a:rPr lang="en-US" sz="800" i="1" dirty="0">
                <a:solidFill>
                  <a:srgbClr val="7C7C7C"/>
                </a:solidFill>
                <a:latin typeface="Roboto" panose="02000000000000000000" pitchFamily="2" charset="0"/>
                <a:ea typeface="Roboto" panose="02000000000000000000" pitchFamily="2" charset="0"/>
              </a:rPr>
            </a:br>
            <a:r>
              <a:rPr lang="en-US" sz="800" i="1" dirty="0">
                <a:solidFill>
                  <a:srgbClr val="7C7C7C"/>
                </a:solidFill>
                <a:latin typeface="Roboto" panose="02000000000000000000" pitchFamily="2" charset="0"/>
                <a:ea typeface="Roboto" panose="02000000000000000000" pitchFamily="2" charset="0"/>
              </a:rPr>
              <a:t>2016 Deepwater Exploration of the Marianas.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27"/>
          <p:cNvSpPr txBox="1">
            <a:spLocks noGrp="1"/>
          </p:cNvSpPr>
          <p:nvPr>
            <p:ph type="body" idx="4294967295"/>
          </p:nvPr>
        </p:nvSpPr>
        <p:spPr>
          <a:xfrm>
            <a:off x="4657975" y="1476125"/>
            <a:ext cx="3410260" cy="35571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b="1" dirty="0">
                <a:highlight>
                  <a:srgbClr val="FFFFFF"/>
                </a:highlight>
              </a:rPr>
              <a:t>Crabs</a:t>
            </a:r>
            <a:r>
              <a:rPr lang="en-US" dirty="0">
                <a:highlight>
                  <a:srgbClr val="FFFFFF"/>
                </a:highlight>
              </a:rPr>
              <a:t> are scavengers and these blind vent crabs are known to feed on shrimp, mussels, tubeworms as well as each other.</a:t>
            </a:r>
            <a:endParaRPr lang="en-US" dirty="0"/>
          </a:p>
          <a:p>
            <a:pPr marL="0" lvl="0" indent="0" algn="l" rtl="0">
              <a:spcBef>
                <a:spcPts val="1200"/>
              </a:spcBef>
              <a:spcAft>
                <a:spcPts val="0"/>
              </a:spcAft>
              <a:buNone/>
            </a:pPr>
            <a:endParaRPr lang="en-US" sz="800" dirty="0"/>
          </a:p>
          <a:p>
            <a:pPr marL="0" lvl="0" indent="0" algn="l" rtl="0">
              <a:spcBef>
                <a:spcPts val="0"/>
              </a:spcBef>
              <a:spcAft>
                <a:spcPts val="1200"/>
              </a:spcAft>
              <a:buNone/>
            </a:pPr>
            <a:endParaRPr lang="en-US" sz="600" dirty="0"/>
          </a:p>
        </p:txBody>
      </p:sp>
      <p:pic>
        <p:nvPicPr>
          <p:cNvPr id="177" name="Google Shape;177;p27" descr="Crabs are scavengers and these blind vent crabs are known to feed on shrimp, mussels, tubeworms as well as each other."/>
          <p:cNvPicPr preferRelativeResize="0"/>
          <p:nvPr/>
        </p:nvPicPr>
        <p:blipFill>
          <a:blip r:embed="rId3">
            <a:alphaModFix/>
          </a:blip>
          <a:stretch>
            <a:fillRect/>
          </a:stretch>
        </p:blipFill>
        <p:spPr>
          <a:xfrm>
            <a:off x="311700" y="1678768"/>
            <a:ext cx="4260601" cy="2385482"/>
          </a:xfrm>
          <a:prstGeom prst="rect">
            <a:avLst/>
          </a:prstGeom>
          <a:noFill/>
          <a:ln>
            <a:noFill/>
          </a:ln>
        </p:spPr>
      </p:pic>
      <p:sp>
        <p:nvSpPr>
          <p:cNvPr id="5" name="Google Shape;64;p13">
            <a:extLst>
              <a:ext uri="{FF2B5EF4-FFF2-40B4-BE49-F238E27FC236}">
                <a16:creationId xmlns:a16="http://schemas.microsoft.com/office/drawing/2014/main" id="{A12E093B-733F-4A84-B037-08DF0E95869D}"/>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Blind Crab</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6" name="Half Frame 5">
            <a:extLst>
              <a:ext uri="{FF2B5EF4-FFF2-40B4-BE49-F238E27FC236}">
                <a16:creationId xmlns:a16="http://schemas.microsoft.com/office/drawing/2014/main" id="{25A10B7E-0E06-42FF-9130-231E08D7FC29}"/>
              </a:ext>
              <a:ext uri="{C183D7F6-B498-43B3-948B-1728B52AA6E4}">
                <adec:decorative xmlns:adec="http://schemas.microsoft.com/office/drawing/2017/decorative" val="1"/>
              </a:ext>
            </a:extLst>
          </p:cNvPr>
          <p:cNvSpPr/>
          <p:nvPr/>
        </p:nvSpPr>
        <p:spPr>
          <a:xfrm>
            <a:off x="262653" y="1622152"/>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D37CB944-9D2A-4A22-B534-3A8B30F397F3}"/>
              </a:ext>
            </a:extLst>
          </p:cNvPr>
          <p:cNvSpPr txBox="1"/>
          <p:nvPr/>
        </p:nvSpPr>
        <p:spPr>
          <a:xfrm>
            <a:off x="4803962" y="4644573"/>
            <a:ext cx="5493090" cy="21544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 </a:t>
            </a:r>
            <a:r>
              <a:rPr lang="en-US" sz="800" i="1" dirty="0">
                <a:solidFill>
                  <a:srgbClr val="7C7C7C"/>
                </a:solidFill>
                <a:latin typeface="Roboto" panose="02000000000000000000" pitchFamily="2" charset="0"/>
                <a:ea typeface="Roboto" panose="02000000000000000000" pitchFamily="2" charset="0"/>
              </a:rPr>
              <a:t>courtesy of Schmidt Ocean Institute</a:t>
            </a:r>
          </a:p>
        </p:txBody>
      </p:sp>
      <p:sp>
        <p:nvSpPr>
          <p:cNvPr id="8" name="Slide Number Placeholder 1">
            <a:extLst>
              <a:ext uri="{FF2B5EF4-FFF2-40B4-BE49-F238E27FC236}">
                <a16:creationId xmlns:a16="http://schemas.microsoft.com/office/drawing/2014/main" id="{1DF0AF7B-A579-456C-96AB-B55B7AA10DAB}"/>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15</a:t>
            </a:fld>
            <a:endParaRPr lang="en" sz="800" dirty="0">
              <a:solidFill>
                <a:schemeClr val="bg1">
                  <a:lumMod val="5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8" descr="Octopods are very active, carnivorous molluscs. They have eight arms lined with suction cups that help them catch prey and they hide in small crevices around the vents. &#10;Certain species of octopods eat many smaller animals in the vent ecosystem such as crabs, shrimp, and mussels. &#10;"/>
          <p:cNvSpPr txBox="1">
            <a:spLocks noGrp="1"/>
          </p:cNvSpPr>
          <p:nvPr>
            <p:ph type="body" idx="4294967295"/>
          </p:nvPr>
        </p:nvSpPr>
        <p:spPr>
          <a:xfrm>
            <a:off x="4897800" y="1508300"/>
            <a:ext cx="3247756" cy="215938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Octopods</a:t>
            </a:r>
            <a:r>
              <a:rPr lang="en" dirty="0"/>
              <a:t> are very active, carnivorous molluscs. They have eight arms lined with suction cups that help them catch prey and they hide in small crevices around the vents. </a:t>
            </a:r>
            <a:endParaRPr dirty="0"/>
          </a:p>
          <a:p>
            <a:pPr marL="0" lvl="0" indent="0" algn="l" rtl="0">
              <a:spcBef>
                <a:spcPts val="1200"/>
              </a:spcBef>
              <a:spcAft>
                <a:spcPts val="0"/>
              </a:spcAft>
              <a:buNone/>
            </a:pPr>
            <a:r>
              <a:rPr lang="en" dirty="0"/>
              <a:t>Certain species of octopods eat many smaller animals in the vent ecosystem such as crabs, shrimp, and mussels. </a:t>
            </a:r>
            <a:endParaRPr dirty="0"/>
          </a:p>
        </p:txBody>
      </p:sp>
      <p:pic>
        <p:nvPicPr>
          <p:cNvPr id="184" name="Google Shape;184;p28" descr="Octopods are very active, carnivorous molluscs. They have eight arms lined with suction cups that help them catch prey and they hide in small crevices around the vents. "/>
          <p:cNvPicPr preferRelativeResize="0"/>
          <p:nvPr/>
        </p:nvPicPr>
        <p:blipFill>
          <a:blip r:embed="rId3">
            <a:alphaModFix/>
          </a:blip>
          <a:stretch>
            <a:fillRect/>
          </a:stretch>
        </p:blipFill>
        <p:spPr>
          <a:xfrm>
            <a:off x="311703" y="1381975"/>
            <a:ext cx="4408136" cy="3314825"/>
          </a:xfrm>
          <a:prstGeom prst="rect">
            <a:avLst/>
          </a:prstGeom>
          <a:noFill/>
          <a:ln>
            <a:noFill/>
          </a:ln>
        </p:spPr>
      </p:pic>
      <p:sp>
        <p:nvSpPr>
          <p:cNvPr id="5" name="Google Shape;64;p13">
            <a:extLst>
              <a:ext uri="{FF2B5EF4-FFF2-40B4-BE49-F238E27FC236}">
                <a16:creationId xmlns:a16="http://schemas.microsoft.com/office/drawing/2014/main" id="{D5C00846-1A6B-4696-A919-609906E599CF}"/>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Octopus</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6" name="Half Frame 5">
            <a:extLst>
              <a:ext uri="{FF2B5EF4-FFF2-40B4-BE49-F238E27FC236}">
                <a16:creationId xmlns:a16="http://schemas.microsoft.com/office/drawing/2014/main" id="{9168548D-CC93-4D75-A3B2-EB9F1BD6DB2E}"/>
              </a:ext>
              <a:ext uri="{C183D7F6-B498-43B3-948B-1728B52AA6E4}">
                <adec:decorative xmlns:adec="http://schemas.microsoft.com/office/drawing/2017/decorative" val="1"/>
              </a:ext>
            </a:extLst>
          </p:cNvPr>
          <p:cNvSpPr/>
          <p:nvPr/>
        </p:nvSpPr>
        <p:spPr>
          <a:xfrm>
            <a:off x="262653" y="1329679"/>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1">
            <a:extLst>
              <a:ext uri="{FF2B5EF4-FFF2-40B4-BE49-F238E27FC236}">
                <a16:creationId xmlns:a16="http://schemas.microsoft.com/office/drawing/2014/main" id="{0EF55322-3A77-47FD-94DD-E84B3F62DC00}"/>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16</a:t>
            </a:fld>
            <a:endParaRPr lang="en" sz="800" dirty="0">
              <a:solidFill>
                <a:schemeClr val="bg1">
                  <a:lumMod val="50000"/>
                </a:schemeClr>
              </a:solidFill>
            </a:endParaRPr>
          </a:p>
        </p:txBody>
      </p:sp>
      <p:sp>
        <p:nvSpPr>
          <p:cNvPr id="9" name="TextBox 8">
            <a:extLst>
              <a:ext uri="{FF2B5EF4-FFF2-40B4-BE49-F238E27FC236}">
                <a16:creationId xmlns:a16="http://schemas.microsoft.com/office/drawing/2014/main" id="{5C32ED24-8E96-4E19-B4BB-CB06E204C54A}"/>
              </a:ext>
            </a:extLst>
          </p:cNvPr>
          <p:cNvSpPr txBox="1"/>
          <p:nvPr/>
        </p:nvSpPr>
        <p:spPr>
          <a:xfrm>
            <a:off x="4837233" y="4424937"/>
            <a:ext cx="5493090" cy="33855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 </a:t>
            </a:r>
            <a:r>
              <a:rPr lang="en-US" sz="800" i="1" dirty="0">
                <a:solidFill>
                  <a:srgbClr val="7C7C7C"/>
                </a:solidFill>
                <a:latin typeface="Roboto" panose="02000000000000000000" pitchFamily="2" charset="0"/>
                <a:ea typeface="Roboto" panose="02000000000000000000" pitchFamily="2" charset="0"/>
              </a:rPr>
              <a:t>adapted from “Octopus” video. Courtesy of NOAA Ocean Exploration,</a:t>
            </a:r>
            <a:br>
              <a:rPr lang="en-US" sz="800" i="1" dirty="0">
                <a:solidFill>
                  <a:srgbClr val="7C7C7C"/>
                </a:solidFill>
                <a:latin typeface="Roboto" panose="02000000000000000000" pitchFamily="2" charset="0"/>
                <a:ea typeface="Roboto" panose="02000000000000000000" pitchFamily="2" charset="0"/>
              </a:rPr>
            </a:br>
            <a:r>
              <a:rPr lang="en-US" sz="800" i="1" dirty="0" err="1">
                <a:solidFill>
                  <a:srgbClr val="7C7C7C"/>
                </a:solidFill>
                <a:latin typeface="Roboto" panose="02000000000000000000" pitchFamily="2" charset="0"/>
                <a:ea typeface="Roboto" panose="02000000000000000000" pitchFamily="2" charset="0"/>
              </a:rPr>
              <a:t>Galapágos</a:t>
            </a:r>
            <a:r>
              <a:rPr lang="en-US" sz="800" i="1" dirty="0">
                <a:solidFill>
                  <a:srgbClr val="7C7C7C"/>
                </a:solidFill>
                <a:latin typeface="Roboto" panose="02000000000000000000" pitchFamily="2" charset="0"/>
                <a:ea typeface="Roboto" panose="02000000000000000000" pitchFamily="2" charset="0"/>
              </a:rPr>
              <a:t> Rift Expedition 2011.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p29" descr="Vent bacteria"/>
          <p:cNvGrpSpPr/>
          <p:nvPr/>
        </p:nvGrpSpPr>
        <p:grpSpPr>
          <a:xfrm>
            <a:off x="1140542" y="3366327"/>
            <a:ext cx="1786396" cy="640048"/>
            <a:chOff x="461918" y="1758075"/>
            <a:chExt cx="2257244" cy="623707"/>
          </a:xfrm>
          <a:solidFill>
            <a:srgbClr val="00A0DC"/>
          </a:solidFill>
        </p:grpSpPr>
        <p:sp>
          <p:nvSpPr>
            <p:cNvPr id="190" name="Google Shape;190;p29" descr="Vent bacteria"/>
            <p:cNvSpPr txBox="1"/>
            <p:nvPr/>
          </p:nvSpPr>
          <p:spPr>
            <a:xfrm>
              <a:off x="1220552" y="1758075"/>
              <a:ext cx="1498610" cy="623700"/>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Vent Bacteria</a:t>
              </a:r>
              <a:endParaRPr sz="1600" b="1" dirty="0">
                <a:solidFill>
                  <a:schemeClr val="bg1"/>
                </a:solidFill>
                <a:latin typeface="Roboto"/>
                <a:ea typeface="Roboto"/>
                <a:cs typeface="Roboto"/>
                <a:sym typeface="Roboto"/>
              </a:endParaRPr>
            </a:p>
          </p:txBody>
        </p:sp>
        <p:pic>
          <p:nvPicPr>
            <p:cNvPr id="191" name="Google Shape;191;p29"/>
            <p:cNvPicPr preferRelativeResize="0"/>
            <p:nvPr/>
          </p:nvPicPr>
          <p:blipFill rotWithShape="1">
            <a:blip r:embed="rId3">
              <a:alphaModFix/>
            </a:blip>
            <a:srcRect l="26637" t="26388" r="26637" b="13676"/>
            <a:stretch/>
          </p:blipFill>
          <p:spPr>
            <a:xfrm>
              <a:off x="461918" y="1758078"/>
              <a:ext cx="758632" cy="623704"/>
            </a:xfrm>
            <a:prstGeom prst="rect">
              <a:avLst/>
            </a:prstGeom>
            <a:grpFill/>
            <a:ln>
              <a:noFill/>
            </a:ln>
          </p:spPr>
        </p:pic>
      </p:grpSp>
      <p:grpSp>
        <p:nvGrpSpPr>
          <p:cNvPr id="192" name="Google Shape;192;p29" descr="Symbiotic bacteria"/>
          <p:cNvGrpSpPr/>
          <p:nvPr/>
        </p:nvGrpSpPr>
        <p:grpSpPr>
          <a:xfrm>
            <a:off x="3726425" y="1917040"/>
            <a:ext cx="1776324" cy="640081"/>
            <a:chOff x="633791" y="2479000"/>
            <a:chExt cx="2244295" cy="840111"/>
          </a:xfrm>
          <a:solidFill>
            <a:srgbClr val="00A0DC"/>
          </a:solidFill>
        </p:grpSpPr>
        <p:sp>
          <p:nvSpPr>
            <p:cNvPr id="193" name="Google Shape;193;p29" descr="Symbiotic bacteria"/>
            <p:cNvSpPr txBox="1"/>
            <p:nvPr/>
          </p:nvSpPr>
          <p:spPr>
            <a:xfrm>
              <a:off x="1374401" y="2479000"/>
              <a:ext cx="1503685" cy="839999"/>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Symbiotic Bacteria</a:t>
              </a:r>
              <a:endParaRPr sz="1600" b="1" dirty="0">
                <a:solidFill>
                  <a:schemeClr val="bg1"/>
                </a:solidFill>
                <a:latin typeface="Roboto"/>
                <a:ea typeface="Roboto"/>
                <a:cs typeface="Roboto"/>
                <a:sym typeface="Roboto"/>
              </a:endParaRPr>
            </a:p>
          </p:txBody>
        </p:sp>
        <p:pic>
          <p:nvPicPr>
            <p:cNvPr id="194" name="Google Shape;194;p29"/>
            <p:cNvPicPr preferRelativeResize="0"/>
            <p:nvPr/>
          </p:nvPicPr>
          <p:blipFill rotWithShape="1">
            <a:blip r:embed="rId4">
              <a:alphaModFix/>
            </a:blip>
            <a:srcRect l="15107" r="15114" b="61981"/>
            <a:stretch/>
          </p:blipFill>
          <p:spPr>
            <a:xfrm>
              <a:off x="633791" y="2479000"/>
              <a:ext cx="747479" cy="840111"/>
            </a:xfrm>
            <a:prstGeom prst="rect">
              <a:avLst/>
            </a:prstGeom>
            <a:grpFill/>
            <a:ln>
              <a:noFill/>
            </a:ln>
          </p:spPr>
        </p:pic>
      </p:grpSp>
      <p:grpSp>
        <p:nvGrpSpPr>
          <p:cNvPr id="195" name="Google Shape;195;p29" descr="Vent shrimp"/>
          <p:cNvGrpSpPr/>
          <p:nvPr/>
        </p:nvGrpSpPr>
        <p:grpSpPr>
          <a:xfrm>
            <a:off x="3726425" y="3419181"/>
            <a:ext cx="1776324" cy="640055"/>
            <a:chOff x="442162" y="3369713"/>
            <a:chExt cx="2249253" cy="623714"/>
          </a:xfrm>
          <a:solidFill>
            <a:srgbClr val="00A0DC"/>
          </a:solidFill>
        </p:grpSpPr>
        <p:sp>
          <p:nvSpPr>
            <p:cNvPr id="196" name="Google Shape;196;p29" descr="Vent shrimp"/>
            <p:cNvSpPr txBox="1"/>
            <p:nvPr/>
          </p:nvSpPr>
          <p:spPr>
            <a:xfrm>
              <a:off x="1190401" y="3369713"/>
              <a:ext cx="1501014" cy="623700"/>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Vent Shrimp</a:t>
              </a:r>
              <a:endParaRPr sz="1600" b="1" dirty="0">
                <a:solidFill>
                  <a:schemeClr val="bg1"/>
                </a:solidFill>
                <a:latin typeface="Roboto"/>
                <a:ea typeface="Roboto"/>
                <a:cs typeface="Roboto"/>
                <a:sym typeface="Roboto"/>
              </a:endParaRPr>
            </a:p>
          </p:txBody>
        </p:sp>
        <p:pic>
          <p:nvPicPr>
            <p:cNvPr id="197" name="Google Shape;197;p29"/>
            <p:cNvPicPr preferRelativeResize="0"/>
            <p:nvPr/>
          </p:nvPicPr>
          <p:blipFill rotWithShape="1">
            <a:blip r:embed="rId5">
              <a:alphaModFix/>
            </a:blip>
            <a:srcRect l="10898" t="24784" r="60006" b="42067"/>
            <a:stretch/>
          </p:blipFill>
          <p:spPr>
            <a:xfrm>
              <a:off x="442162" y="3369725"/>
              <a:ext cx="748242" cy="623702"/>
            </a:xfrm>
            <a:prstGeom prst="rect">
              <a:avLst/>
            </a:prstGeom>
            <a:grpFill/>
            <a:ln>
              <a:noFill/>
            </a:ln>
          </p:spPr>
        </p:pic>
      </p:grpSp>
      <p:grpSp>
        <p:nvGrpSpPr>
          <p:cNvPr id="198" name="Google Shape;198;p29" descr="Vent mussel"/>
          <p:cNvGrpSpPr/>
          <p:nvPr/>
        </p:nvGrpSpPr>
        <p:grpSpPr>
          <a:xfrm>
            <a:off x="3726425" y="4170225"/>
            <a:ext cx="1776324" cy="640103"/>
            <a:chOff x="442162" y="4299925"/>
            <a:chExt cx="2249254" cy="623700"/>
          </a:xfrm>
          <a:solidFill>
            <a:srgbClr val="00A0DC"/>
          </a:solidFill>
        </p:grpSpPr>
        <p:sp>
          <p:nvSpPr>
            <p:cNvPr id="199" name="Google Shape;199;p29" descr="Vent mussel"/>
            <p:cNvSpPr txBox="1"/>
            <p:nvPr/>
          </p:nvSpPr>
          <p:spPr>
            <a:xfrm>
              <a:off x="1190401" y="4299925"/>
              <a:ext cx="1501015" cy="623700"/>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Vent Mussel</a:t>
              </a:r>
              <a:endParaRPr sz="1600" b="1" dirty="0">
                <a:solidFill>
                  <a:schemeClr val="bg1"/>
                </a:solidFill>
                <a:latin typeface="Roboto"/>
                <a:ea typeface="Roboto"/>
                <a:cs typeface="Roboto"/>
                <a:sym typeface="Roboto"/>
              </a:endParaRPr>
            </a:p>
          </p:txBody>
        </p:sp>
        <p:pic>
          <p:nvPicPr>
            <p:cNvPr id="200" name="Google Shape;200;p29"/>
            <p:cNvPicPr preferRelativeResize="0"/>
            <p:nvPr/>
          </p:nvPicPr>
          <p:blipFill rotWithShape="1">
            <a:blip r:embed="rId6">
              <a:alphaModFix/>
            </a:blip>
            <a:srcRect l="27143" t="25119" r="15964" b="10054"/>
            <a:stretch/>
          </p:blipFill>
          <p:spPr>
            <a:xfrm>
              <a:off x="442162" y="4299925"/>
              <a:ext cx="748238" cy="623700"/>
            </a:xfrm>
            <a:prstGeom prst="rect">
              <a:avLst/>
            </a:prstGeom>
            <a:grpFill/>
            <a:ln>
              <a:noFill/>
            </a:ln>
          </p:spPr>
        </p:pic>
      </p:grpSp>
      <p:grpSp>
        <p:nvGrpSpPr>
          <p:cNvPr id="201" name="Google Shape;201;p29" descr="Squat lobster"/>
          <p:cNvGrpSpPr/>
          <p:nvPr/>
        </p:nvGrpSpPr>
        <p:grpSpPr>
          <a:xfrm>
            <a:off x="3726425" y="2668109"/>
            <a:ext cx="1776323" cy="640084"/>
            <a:chOff x="4747456" y="2283453"/>
            <a:chExt cx="1934806" cy="475510"/>
          </a:xfrm>
          <a:solidFill>
            <a:srgbClr val="00A0DC"/>
          </a:solidFill>
        </p:grpSpPr>
        <p:sp>
          <p:nvSpPr>
            <p:cNvPr id="202" name="Google Shape;202;p29" descr="Squat lobster"/>
            <p:cNvSpPr txBox="1"/>
            <p:nvPr/>
          </p:nvSpPr>
          <p:spPr>
            <a:xfrm>
              <a:off x="5391851" y="2283453"/>
              <a:ext cx="1290411" cy="475500"/>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Squat Lobster</a:t>
              </a:r>
              <a:endParaRPr sz="1600" b="1" dirty="0">
                <a:solidFill>
                  <a:schemeClr val="bg1"/>
                </a:solidFill>
                <a:latin typeface="Roboto"/>
                <a:ea typeface="Roboto"/>
                <a:cs typeface="Roboto"/>
                <a:sym typeface="Roboto"/>
              </a:endParaRPr>
            </a:p>
          </p:txBody>
        </p:sp>
        <p:pic>
          <p:nvPicPr>
            <p:cNvPr id="203" name="Google Shape;203;p29"/>
            <p:cNvPicPr preferRelativeResize="0"/>
            <p:nvPr/>
          </p:nvPicPr>
          <p:blipFill rotWithShape="1">
            <a:blip r:embed="rId7">
              <a:alphaModFix/>
            </a:blip>
            <a:srcRect l="10446" r="57548" b="51430"/>
            <a:stretch/>
          </p:blipFill>
          <p:spPr>
            <a:xfrm>
              <a:off x="4747456" y="2283475"/>
              <a:ext cx="644401" cy="475488"/>
            </a:xfrm>
            <a:prstGeom prst="rect">
              <a:avLst/>
            </a:prstGeom>
            <a:grpFill/>
            <a:ln>
              <a:noFill/>
            </a:ln>
          </p:spPr>
        </p:pic>
      </p:grpSp>
      <p:grpSp>
        <p:nvGrpSpPr>
          <p:cNvPr id="204" name="Google Shape;204;p29" descr="Octopus"/>
          <p:cNvGrpSpPr/>
          <p:nvPr/>
        </p:nvGrpSpPr>
        <p:grpSpPr>
          <a:xfrm>
            <a:off x="6205463" y="3397464"/>
            <a:ext cx="1784292" cy="640071"/>
            <a:chOff x="4651375" y="4323700"/>
            <a:chExt cx="2243496" cy="475500"/>
          </a:xfrm>
          <a:solidFill>
            <a:srgbClr val="00A0DC"/>
          </a:solidFill>
        </p:grpSpPr>
        <p:sp>
          <p:nvSpPr>
            <p:cNvPr id="205" name="Google Shape;205;p29" descr="Octopus"/>
            <p:cNvSpPr txBox="1"/>
            <p:nvPr/>
          </p:nvSpPr>
          <p:spPr>
            <a:xfrm>
              <a:off x="5401175" y="4323700"/>
              <a:ext cx="1493696" cy="475500"/>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Octopus</a:t>
              </a:r>
              <a:endParaRPr sz="1600" b="1" dirty="0">
                <a:solidFill>
                  <a:schemeClr val="bg1"/>
                </a:solidFill>
                <a:latin typeface="Roboto"/>
                <a:ea typeface="Roboto"/>
                <a:cs typeface="Roboto"/>
                <a:sym typeface="Roboto"/>
              </a:endParaRPr>
            </a:p>
          </p:txBody>
        </p:sp>
        <p:pic>
          <p:nvPicPr>
            <p:cNvPr id="206" name="Google Shape;206;p29"/>
            <p:cNvPicPr preferRelativeResize="0"/>
            <p:nvPr/>
          </p:nvPicPr>
          <p:blipFill rotWithShape="1">
            <a:blip r:embed="rId8">
              <a:alphaModFix/>
            </a:blip>
            <a:srcRect l="20732" r="29199" b="43165"/>
            <a:stretch/>
          </p:blipFill>
          <p:spPr>
            <a:xfrm>
              <a:off x="4651375" y="4323700"/>
              <a:ext cx="749808" cy="475488"/>
            </a:xfrm>
            <a:prstGeom prst="rect">
              <a:avLst/>
            </a:prstGeom>
            <a:grpFill/>
            <a:ln>
              <a:noFill/>
            </a:ln>
          </p:spPr>
        </p:pic>
      </p:grpSp>
      <p:grpSp>
        <p:nvGrpSpPr>
          <p:cNvPr id="207" name="Google Shape;207;p29" descr="Riftia tubeworm"/>
          <p:cNvGrpSpPr/>
          <p:nvPr/>
        </p:nvGrpSpPr>
        <p:grpSpPr>
          <a:xfrm>
            <a:off x="6205463" y="1161759"/>
            <a:ext cx="1784292" cy="643771"/>
            <a:chOff x="4642050" y="1333259"/>
            <a:chExt cx="2243496" cy="643771"/>
          </a:xfrm>
          <a:solidFill>
            <a:srgbClr val="00A0DC"/>
          </a:solidFill>
        </p:grpSpPr>
        <p:sp>
          <p:nvSpPr>
            <p:cNvPr id="208" name="Google Shape;208;p29" descr="Riftia tubeworm"/>
            <p:cNvSpPr txBox="1"/>
            <p:nvPr/>
          </p:nvSpPr>
          <p:spPr>
            <a:xfrm>
              <a:off x="5391850" y="1333259"/>
              <a:ext cx="1493696" cy="640200"/>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i="1" dirty="0">
                  <a:solidFill>
                    <a:schemeClr val="bg1"/>
                  </a:solidFill>
                  <a:latin typeface="Roboto"/>
                  <a:ea typeface="Roboto"/>
                  <a:cs typeface="Roboto"/>
                  <a:sym typeface="Roboto"/>
                </a:rPr>
                <a:t>Riftia</a:t>
              </a:r>
              <a:r>
                <a:rPr lang="en" sz="1600" b="1" dirty="0">
                  <a:solidFill>
                    <a:schemeClr val="bg1"/>
                  </a:solidFill>
                  <a:latin typeface="Roboto"/>
                  <a:ea typeface="Roboto"/>
                  <a:cs typeface="Roboto"/>
                  <a:sym typeface="Roboto"/>
                </a:rPr>
                <a:t> Tubeworm</a:t>
              </a:r>
              <a:endParaRPr sz="1600" b="1" dirty="0">
                <a:solidFill>
                  <a:schemeClr val="bg1"/>
                </a:solidFill>
                <a:latin typeface="Roboto"/>
                <a:ea typeface="Roboto"/>
                <a:cs typeface="Roboto"/>
                <a:sym typeface="Roboto"/>
              </a:endParaRPr>
            </a:p>
          </p:txBody>
        </p:sp>
        <p:pic>
          <p:nvPicPr>
            <p:cNvPr id="209" name="Google Shape;209;p29"/>
            <p:cNvPicPr preferRelativeResize="0"/>
            <p:nvPr/>
          </p:nvPicPr>
          <p:blipFill rotWithShape="1">
            <a:blip r:embed="rId9">
              <a:alphaModFix/>
            </a:blip>
            <a:srcRect t="826" b="816"/>
            <a:stretch/>
          </p:blipFill>
          <p:spPr>
            <a:xfrm>
              <a:off x="4642050" y="1336950"/>
              <a:ext cx="749808" cy="640080"/>
            </a:xfrm>
            <a:prstGeom prst="rect">
              <a:avLst/>
            </a:prstGeom>
            <a:grpFill/>
            <a:ln>
              <a:noFill/>
            </a:ln>
          </p:spPr>
        </p:pic>
      </p:grpSp>
      <p:grpSp>
        <p:nvGrpSpPr>
          <p:cNvPr id="210" name="Google Shape;210;p29" descr="Eelpout"/>
          <p:cNvGrpSpPr/>
          <p:nvPr/>
        </p:nvGrpSpPr>
        <p:grpSpPr>
          <a:xfrm>
            <a:off x="6205463" y="1909425"/>
            <a:ext cx="1784292" cy="640200"/>
            <a:chOff x="4642050" y="2860375"/>
            <a:chExt cx="2243496" cy="640200"/>
          </a:xfrm>
          <a:solidFill>
            <a:srgbClr val="00A0DC"/>
          </a:solidFill>
        </p:grpSpPr>
        <p:sp>
          <p:nvSpPr>
            <p:cNvPr id="211" name="Google Shape;211;p29" descr="Eelpout"/>
            <p:cNvSpPr txBox="1"/>
            <p:nvPr/>
          </p:nvSpPr>
          <p:spPr>
            <a:xfrm>
              <a:off x="5391850" y="2860375"/>
              <a:ext cx="1493696" cy="640200"/>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Eelpout</a:t>
              </a:r>
              <a:endParaRPr sz="1600" b="1" dirty="0">
                <a:solidFill>
                  <a:schemeClr val="bg1"/>
                </a:solidFill>
                <a:latin typeface="Roboto"/>
                <a:ea typeface="Roboto"/>
                <a:cs typeface="Roboto"/>
                <a:sym typeface="Roboto"/>
              </a:endParaRPr>
            </a:p>
          </p:txBody>
        </p:sp>
        <p:pic>
          <p:nvPicPr>
            <p:cNvPr id="212" name="Google Shape;212;p29"/>
            <p:cNvPicPr preferRelativeResize="0"/>
            <p:nvPr/>
          </p:nvPicPr>
          <p:blipFill rotWithShape="1">
            <a:blip r:embed="rId10">
              <a:alphaModFix/>
            </a:blip>
            <a:srcRect l="5814" r="5814"/>
            <a:stretch/>
          </p:blipFill>
          <p:spPr>
            <a:xfrm>
              <a:off x="4642050" y="2860375"/>
              <a:ext cx="749807" cy="640080"/>
            </a:xfrm>
            <a:prstGeom prst="rect">
              <a:avLst/>
            </a:prstGeom>
            <a:grpFill/>
            <a:ln>
              <a:noFill/>
            </a:ln>
          </p:spPr>
        </p:pic>
      </p:grpSp>
      <p:grpSp>
        <p:nvGrpSpPr>
          <p:cNvPr id="213" name="Google Shape;213;p29" descr="Ratfish"/>
          <p:cNvGrpSpPr/>
          <p:nvPr/>
        </p:nvGrpSpPr>
        <p:grpSpPr>
          <a:xfrm>
            <a:off x="6205463" y="2653516"/>
            <a:ext cx="1784292" cy="640071"/>
            <a:chOff x="4642050" y="3608363"/>
            <a:chExt cx="2243496" cy="475500"/>
          </a:xfrm>
          <a:solidFill>
            <a:srgbClr val="00A0DC"/>
          </a:solidFill>
        </p:grpSpPr>
        <p:sp>
          <p:nvSpPr>
            <p:cNvPr id="214" name="Google Shape;214;p29" descr="Ratfish"/>
            <p:cNvSpPr txBox="1"/>
            <p:nvPr/>
          </p:nvSpPr>
          <p:spPr>
            <a:xfrm>
              <a:off x="5391850" y="3608363"/>
              <a:ext cx="1493696" cy="475500"/>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Ratfish</a:t>
              </a:r>
              <a:endParaRPr sz="1600" b="1" dirty="0">
                <a:solidFill>
                  <a:schemeClr val="bg1"/>
                </a:solidFill>
                <a:latin typeface="Roboto"/>
                <a:ea typeface="Roboto"/>
                <a:cs typeface="Roboto"/>
                <a:sym typeface="Roboto"/>
              </a:endParaRPr>
            </a:p>
          </p:txBody>
        </p:sp>
        <p:pic>
          <p:nvPicPr>
            <p:cNvPr id="215" name="Google Shape;215;p29"/>
            <p:cNvPicPr preferRelativeResize="0"/>
            <p:nvPr/>
          </p:nvPicPr>
          <p:blipFill rotWithShape="1">
            <a:blip r:embed="rId11">
              <a:alphaModFix/>
            </a:blip>
            <a:srcRect l="10276" t="816" r="21164" b="826"/>
            <a:stretch/>
          </p:blipFill>
          <p:spPr>
            <a:xfrm>
              <a:off x="4642050" y="3608363"/>
              <a:ext cx="749810" cy="475488"/>
            </a:xfrm>
            <a:prstGeom prst="rect">
              <a:avLst/>
            </a:prstGeom>
            <a:grpFill/>
            <a:ln>
              <a:noFill/>
            </a:ln>
          </p:spPr>
        </p:pic>
      </p:grpSp>
      <p:grpSp>
        <p:nvGrpSpPr>
          <p:cNvPr id="216" name="Google Shape;216;p29" descr="Vent chemicals"/>
          <p:cNvGrpSpPr/>
          <p:nvPr/>
        </p:nvGrpSpPr>
        <p:grpSpPr>
          <a:xfrm>
            <a:off x="1140542" y="1784140"/>
            <a:ext cx="1786396" cy="629200"/>
            <a:chOff x="714269" y="1478976"/>
            <a:chExt cx="2062813" cy="623711"/>
          </a:xfrm>
        </p:grpSpPr>
        <p:sp>
          <p:nvSpPr>
            <p:cNvPr id="217" name="Google Shape;217;p29" descr="Vent Chemicals"/>
            <p:cNvSpPr txBox="1"/>
            <p:nvPr/>
          </p:nvSpPr>
          <p:spPr>
            <a:xfrm>
              <a:off x="1402543" y="1478976"/>
              <a:ext cx="1374539" cy="619554"/>
            </a:xfrm>
            <a:prstGeom prst="rect">
              <a:avLst/>
            </a:prstGeom>
            <a:solidFill>
              <a:srgbClr val="FBA63B"/>
            </a:solidFill>
            <a:ln w="9525" cap="flat" cmpd="sng">
              <a:solidFill>
                <a:srgbClr val="7C7C7C"/>
              </a:solid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Vent </a:t>
              </a:r>
              <a:br>
                <a:rPr lang="en" sz="1600" b="1" dirty="0">
                  <a:solidFill>
                    <a:schemeClr val="bg1"/>
                  </a:solidFill>
                  <a:latin typeface="Roboto"/>
                  <a:ea typeface="Roboto"/>
                  <a:cs typeface="Roboto"/>
                  <a:sym typeface="Roboto"/>
                </a:rPr>
              </a:br>
              <a:r>
                <a:rPr lang="en" sz="1600" b="1" dirty="0">
                  <a:solidFill>
                    <a:schemeClr val="bg1"/>
                  </a:solidFill>
                  <a:latin typeface="Roboto"/>
                  <a:ea typeface="Roboto"/>
                  <a:cs typeface="Roboto"/>
                  <a:sym typeface="Roboto"/>
                </a:rPr>
                <a:t>Chemicals</a:t>
              </a:r>
              <a:endParaRPr sz="1600" b="1" dirty="0">
                <a:solidFill>
                  <a:schemeClr val="bg1"/>
                </a:solidFill>
                <a:latin typeface="Roboto"/>
                <a:ea typeface="Roboto"/>
                <a:cs typeface="Roboto"/>
                <a:sym typeface="Roboto"/>
              </a:endParaRPr>
            </a:p>
          </p:txBody>
        </p:sp>
        <p:sp>
          <p:nvSpPr>
            <p:cNvPr id="218" name="Google Shape;218;p29" descr="Vent chemicals"/>
            <p:cNvSpPr txBox="1"/>
            <p:nvPr/>
          </p:nvSpPr>
          <p:spPr>
            <a:xfrm>
              <a:off x="714269" y="1478987"/>
              <a:ext cx="688636" cy="623700"/>
            </a:xfrm>
            <a:prstGeom prst="rect">
              <a:avLst/>
            </a:prstGeom>
            <a:noFill/>
            <a:ln w="9525" cap="flat" cmpd="sng">
              <a:solidFill>
                <a:srgbClr val="7C7C7C"/>
              </a:solidFill>
              <a:prstDash val="solid"/>
              <a:round/>
              <a:headEnd type="none" w="sm" len="sm"/>
              <a:tailEnd type="none" w="sm" len="sm"/>
            </a:ln>
          </p:spPr>
          <p:txBody>
            <a:bodyPr spcFirstLastPara="1" wrap="square" lIns="45720" tIns="91425" rIns="0" bIns="91425" anchor="ctr" anchorCtr="0">
              <a:noAutofit/>
            </a:bodyPr>
            <a:lstStyle/>
            <a:p>
              <a:pPr marL="0" lvl="0" indent="0" rtl="0">
                <a:lnSpc>
                  <a:spcPct val="150000"/>
                </a:lnSpc>
                <a:spcBef>
                  <a:spcPts val="0"/>
                </a:spcBef>
                <a:spcAft>
                  <a:spcPts val="0"/>
                </a:spcAft>
                <a:buNone/>
              </a:pPr>
              <a:r>
                <a:rPr lang="en" sz="1000" dirty="0">
                  <a:latin typeface="Roboto"/>
                  <a:ea typeface="Roboto"/>
                  <a:cs typeface="Roboto"/>
                  <a:sym typeface="Roboto"/>
                </a:rPr>
                <a:t> </a:t>
              </a:r>
              <a:r>
                <a:rPr lang="en" sz="900" b="1" dirty="0">
                  <a:latin typeface="Roboto"/>
                  <a:ea typeface="Roboto"/>
                  <a:cs typeface="Roboto"/>
                  <a:sym typeface="Roboto"/>
                </a:rPr>
                <a:t>H</a:t>
              </a:r>
              <a:r>
                <a:rPr lang="en" sz="900" b="1" baseline="-25000" dirty="0">
                  <a:latin typeface="Roboto"/>
                  <a:ea typeface="Roboto"/>
                  <a:cs typeface="Roboto"/>
                  <a:sym typeface="Roboto"/>
                </a:rPr>
                <a:t>2</a:t>
              </a:r>
              <a:r>
                <a:rPr lang="en" sz="900" b="1" dirty="0">
                  <a:latin typeface="Roboto"/>
                  <a:ea typeface="Roboto"/>
                  <a:cs typeface="Roboto"/>
                  <a:sym typeface="Roboto"/>
                </a:rPr>
                <a:t>S   C0</a:t>
              </a:r>
              <a:r>
                <a:rPr lang="en" sz="900" b="1" baseline="-25000" dirty="0">
                  <a:latin typeface="Roboto"/>
                  <a:ea typeface="Roboto"/>
                  <a:cs typeface="Roboto"/>
                  <a:sym typeface="Roboto"/>
                </a:rPr>
                <a:t>2 </a:t>
              </a:r>
              <a:r>
                <a:rPr lang="en" sz="900" b="1" dirty="0">
                  <a:latin typeface="Roboto"/>
                  <a:ea typeface="Roboto"/>
                  <a:cs typeface="Roboto"/>
                  <a:sym typeface="Roboto"/>
                </a:rPr>
                <a:t>     </a:t>
              </a:r>
              <a:endParaRPr sz="900" b="1" dirty="0">
                <a:latin typeface="Roboto"/>
                <a:ea typeface="Roboto"/>
                <a:cs typeface="Roboto"/>
                <a:sym typeface="Roboto"/>
              </a:endParaRPr>
            </a:p>
            <a:p>
              <a:pPr marL="0" lvl="0" indent="0" rtl="0">
                <a:lnSpc>
                  <a:spcPct val="150000"/>
                </a:lnSpc>
                <a:spcBef>
                  <a:spcPts val="0"/>
                </a:spcBef>
                <a:spcAft>
                  <a:spcPts val="0"/>
                </a:spcAft>
                <a:buNone/>
              </a:pPr>
              <a:r>
                <a:rPr lang="en" sz="900" b="1" dirty="0">
                  <a:latin typeface="Roboto"/>
                  <a:ea typeface="Roboto"/>
                  <a:cs typeface="Roboto"/>
                  <a:sym typeface="Roboto"/>
                </a:rPr>
                <a:t>  0</a:t>
              </a:r>
              <a:r>
                <a:rPr lang="en" sz="900" b="1" baseline="-25000" dirty="0">
                  <a:latin typeface="Roboto"/>
                  <a:ea typeface="Roboto"/>
                  <a:cs typeface="Roboto"/>
                  <a:sym typeface="Roboto"/>
                </a:rPr>
                <a:t>2</a:t>
              </a:r>
              <a:r>
                <a:rPr lang="en" sz="900" b="1" dirty="0">
                  <a:latin typeface="Roboto"/>
                  <a:ea typeface="Roboto"/>
                  <a:cs typeface="Roboto"/>
                  <a:sym typeface="Roboto"/>
                </a:rPr>
                <a:t>    CH</a:t>
              </a:r>
              <a:r>
                <a:rPr lang="en" sz="900" b="1" baseline="-25000" dirty="0">
                  <a:latin typeface="Roboto"/>
                  <a:ea typeface="Roboto"/>
                  <a:cs typeface="Roboto"/>
                  <a:sym typeface="Roboto"/>
                </a:rPr>
                <a:t>4</a:t>
              </a:r>
              <a:endParaRPr sz="2000" b="1" dirty="0">
                <a:latin typeface="Roboto"/>
                <a:ea typeface="Roboto"/>
                <a:cs typeface="Roboto"/>
                <a:sym typeface="Roboto"/>
              </a:endParaRPr>
            </a:p>
          </p:txBody>
        </p:sp>
      </p:grpSp>
      <p:grpSp>
        <p:nvGrpSpPr>
          <p:cNvPr id="219" name="Google Shape;219;p29" descr="Blind crab"/>
          <p:cNvGrpSpPr/>
          <p:nvPr/>
        </p:nvGrpSpPr>
        <p:grpSpPr>
          <a:xfrm>
            <a:off x="3726426" y="1165852"/>
            <a:ext cx="1776324" cy="640200"/>
            <a:chOff x="3208723" y="1425525"/>
            <a:chExt cx="1934806" cy="640200"/>
          </a:xfrm>
          <a:solidFill>
            <a:srgbClr val="00A0DC"/>
          </a:solidFill>
        </p:grpSpPr>
        <p:sp>
          <p:nvSpPr>
            <p:cNvPr id="220" name="Google Shape;220;p29" descr="Blind crab"/>
            <p:cNvSpPr txBox="1"/>
            <p:nvPr/>
          </p:nvSpPr>
          <p:spPr>
            <a:xfrm>
              <a:off x="3853122" y="1425525"/>
              <a:ext cx="1290407" cy="640200"/>
            </a:xfrm>
            <a:prstGeom prst="rect">
              <a:avLst/>
            </a:prstGeom>
            <a:grpFill/>
            <a:ln w="9525" cap="flat" cmpd="sng">
              <a:noFill/>
              <a:prstDash val="solid"/>
              <a:round/>
              <a:headEnd type="none" w="sm" len="sm"/>
              <a:tailEnd type="none" w="sm" len="sm"/>
            </a:ln>
          </p:spPr>
          <p:txBody>
            <a:bodyPr spcFirstLastPara="1" wrap="square" lIns="45720" tIns="91425" rIns="91425" bIns="91425" anchor="ctr" anchorCtr="0">
              <a:noAutofit/>
            </a:bodyPr>
            <a:lstStyle/>
            <a:p>
              <a:pPr marL="0" lvl="0" indent="0" algn="l" rtl="0">
                <a:spcBef>
                  <a:spcPts val="0"/>
                </a:spcBef>
                <a:spcAft>
                  <a:spcPts val="0"/>
                </a:spcAft>
                <a:buNone/>
              </a:pPr>
              <a:r>
                <a:rPr lang="en" sz="1600" b="1" dirty="0">
                  <a:solidFill>
                    <a:schemeClr val="bg1"/>
                  </a:solidFill>
                  <a:latin typeface="Roboto"/>
                  <a:ea typeface="Roboto"/>
                  <a:cs typeface="Roboto"/>
                  <a:sym typeface="Roboto"/>
                </a:rPr>
                <a:t>Blind Crab</a:t>
              </a:r>
              <a:endParaRPr sz="1600" b="1" dirty="0">
                <a:solidFill>
                  <a:schemeClr val="bg1"/>
                </a:solidFill>
                <a:latin typeface="Roboto"/>
                <a:ea typeface="Roboto"/>
                <a:cs typeface="Roboto"/>
                <a:sym typeface="Roboto"/>
              </a:endParaRPr>
            </a:p>
          </p:txBody>
        </p:sp>
        <p:pic>
          <p:nvPicPr>
            <p:cNvPr id="221" name="Google Shape;221;p29"/>
            <p:cNvPicPr preferRelativeResize="0"/>
            <p:nvPr/>
          </p:nvPicPr>
          <p:blipFill rotWithShape="1">
            <a:blip r:embed="rId12">
              <a:alphaModFix/>
            </a:blip>
            <a:srcRect l="22054" t="7388" r="22054" b="7396"/>
            <a:stretch/>
          </p:blipFill>
          <p:spPr>
            <a:xfrm>
              <a:off x="3208723" y="1425525"/>
              <a:ext cx="644404" cy="640080"/>
            </a:xfrm>
            <a:prstGeom prst="rect">
              <a:avLst/>
            </a:prstGeom>
            <a:grpFill/>
            <a:ln>
              <a:noFill/>
            </a:ln>
          </p:spPr>
        </p:pic>
      </p:grpSp>
      <p:grpSp>
        <p:nvGrpSpPr>
          <p:cNvPr id="222" name="Google Shape;222;p29" descr="Dandelion Siphonophore&#10;"/>
          <p:cNvGrpSpPr/>
          <p:nvPr/>
        </p:nvGrpSpPr>
        <p:grpSpPr>
          <a:xfrm>
            <a:off x="1140542" y="4159567"/>
            <a:ext cx="1786396" cy="650761"/>
            <a:chOff x="456509" y="674324"/>
            <a:chExt cx="1980973" cy="491326"/>
          </a:xfrm>
          <a:solidFill>
            <a:srgbClr val="00A0DC"/>
          </a:solidFill>
        </p:grpSpPr>
        <p:sp>
          <p:nvSpPr>
            <p:cNvPr id="223" name="Google Shape;223;p29" descr="Dandelion siphonophore"/>
            <p:cNvSpPr txBox="1"/>
            <p:nvPr/>
          </p:nvSpPr>
          <p:spPr>
            <a:xfrm>
              <a:off x="1100950" y="674324"/>
              <a:ext cx="1336532" cy="483300"/>
            </a:xfrm>
            <a:prstGeom prst="rect">
              <a:avLst/>
            </a:prstGeom>
            <a:grpFill/>
            <a:ln w="9525" cap="flat" cmpd="sng">
              <a:noFill/>
              <a:prstDash val="solid"/>
              <a:round/>
              <a:headEnd type="none" w="sm" len="sm"/>
              <a:tailEnd type="none" w="sm" len="sm"/>
            </a:ln>
          </p:spPr>
          <p:txBody>
            <a:bodyPr spcFirstLastPara="1" wrap="square" lIns="45720" tIns="91425" rIns="0" bIns="91425" anchor="ctr" anchorCtr="0">
              <a:noAutofit/>
            </a:bodyPr>
            <a:lstStyle/>
            <a:p>
              <a:pPr marL="0" lvl="0" indent="0" algn="l" rtl="0">
                <a:spcBef>
                  <a:spcPts val="0"/>
                </a:spcBef>
                <a:spcAft>
                  <a:spcPts val="0"/>
                </a:spcAft>
                <a:buNone/>
              </a:pPr>
              <a:r>
                <a:rPr lang="en" b="1" dirty="0">
                  <a:solidFill>
                    <a:schemeClr val="bg1"/>
                  </a:solidFill>
                  <a:latin typeface="Roboto"/>
                  <a:ea typeface="Roboto"/>
                  <a:cs typeface="Roboto"/>
                  <a:sym typeface="Roboto"/>
                </a:rPr>
                <a:t>Dandelion Siphonophore</a:t>
              </a:r>
              <a:endParaRPr b="1" dirty="0">
                <a:solidFill>
                  <a:schemeClr val="bg1"/>
                </a:solidFill>
                <a:latin typeface="Roboto"/>
                <a:ea typeface="Roboto"/>
                <a:cs typeface="Roboto"/>
                <a:sym typeface="Roboto"/>
              </a:endParaRPr>
            </a:p>
          </p:txBody>
        </p:sp>
        <p:pic>
          <p:nvPicPr>
            <p:cNvPr id="224" name="Google Shape;224;p29"/>
            <p:cNvPicPr preferRelativeResize="0"/>
            <p:nvPr/>
          </p:nvPicPr>
          <p:blipFill rotWithShape="1">
            <a:blip r:embed="rId13">
              <a:alphaModFix/>
            </a:blip>
            <a:srcRect l="21447" t="10801" r="20097"/>
            <a:stretch/>
          </p:blipFill>
          <p:spPr>
            <a:xfrm>
              <a:off x="456509" y="682388"/>
              <a:ext cx="644450" cy="483262"/>
            </a:xfrm>
            <a:prstGeom prst="rect">
              <a:avLst/>
            </a:prstGeom>
            <a:grpFill/>
            <a:ln>
              <a:noFill/>
            </a:ln>
          </p:spPr>
        </p:pic>
      </p:grpSp>
      <p:grpSp>
        <p:nvGrpSpPr>
          <p:cNvPr id="226" name="Google Shape;226;p29" descr="Zooplankton"/>
          <p:cNvGrpSpPr/>
          <p:nvPr/>
        </p:nvGrpSpPr>
        <p:grpSpPr>
          <a:xfrm>
            <a:off x="1140542" y="2573022"/>
            <a:ext cx="1786396" cy="640113"/>
            <a:chOff x="117866" y="2748959"/>
            <a:chExt cx="1937392" cy="493800"/>
          </a:xfrm>
          <a:solidFill>
            <a:srgbClr val="00A0DC"/>
          </a:solidFill>
        </p:grpSpPr>
        <p:pic>
          <p:nvPicPr>
            <p:cNvPr id="227" name="Google Shape;227;p29"/>
            <p:cNvPicPr preferRelativeResize="0"/>
            <p:nvPr/>
          </p:nvPicPr>
          <p:blipFill rotWithShape="1">
            <a:blip r:embed="rId14">
              <a:alphaModFix/>
            </a:blip>
            <a:srcRect l="12141"/>
            <a:stretch/>
          </p:blipFill>
          <p:spPr>
            <a:xfrm>
              <a:off x="117866" y="2748975"/>
              <a:ext cx="646768" cy="493776"/>
            </a:xfrm>
            <a:prstGeom prst="rect">
              <a:avLst/>
            </a:prstGeom>
            <a:grpFill/>
            <a:ln>
              <a:noFill/>
            </a:ln>
          </p:spPr>
        </p:pic>
        <p:sp>
          <p:nvSpPr>
            <p:cNvPr id="228" name="Google Shape;228;p29" descr="Zooplankton"/>
            <p:cNvSpPr txBox="1"/>
            <p:nvPr/>
          </p:nvSpPr>
          <p:spPr>
            <a:xfrm>
              <a:off x="764639" y="2748959"/>
              <a:ext cx="1290619" cy="493800"/>
            </a:xfrm>
            <a:prstGeom prst="rect">
              <a:avLst/>
            </a:prstGeom>
            <a:grpFill/>
            <a:ln w="9525" cap="flat" cmpd="sng">
              <a:noFill/>
              <a:prstDash val="solid"/>
              <a:round/>
              <a:headEnd type="none" w="sm" len="sm"/>
              <a:tailEnd type="none" w="sm" len="sm"/>
            </a:ln>
          </p:spPr>
          <p:txBody>
            <a:bodyPr spcFirstLastPara="1" wrap="square" lIns="45720" tIns="91440" rIns="0" bIns="91425" anchor="ctr" anchorCtr="0">
              <a:noAutofit/>
            </a:bodyPr>
            <a:lstStyle/>
            <a:p>
              <a:pPr marL="0" lvl="0" indent="0" algn="l" rtl="0">
                <a:spcBef>
                  <a:spcPts val="0"/>
                </a:spcBef>
                <a:spcAft>
                  <a:spcPts val="0"/>
                </a:spcAft>
                <a:buNone/>
              </a:pPr>
              <a:r>
                <a:rPr lang="en" sz="1500" b="1" dirty="0">
                  <a:solidFill>
                    <a:schemeClr val="bg1"/>
                  </a:solidFill>
                  <a:latin typeface="Roboto"/>
                  <a:ea typeface="Roboto"/>
                  <a:cs typeface="Roboto"/>
                  <a:sym typeface="Roboto"/>
                </a:rPr>
                <a:t>Zooplankton</a:t>
              </a:r>
              <a:endParaRPr sz="1500" b="1" dirty="0">
                <a:solidFill>
                  <a:schemeClr val="bg1"/>
                </a:solidFill>
                <a:latin typeface="Roboto"/>
                <a:ea typeface="Roboto"/>
                <a:cs typeface="Roboto"/>
                <a:sym typeface="Roboto"/>
              </a:endParaRPr>
            </a:p>
          </p:txBody>
        </p:sp>
      </p:grpSp>
      <p:sp>
        <p:nvSpPr>
          <p:cNvPr id="41" name="Google Shape;64;p13">
            <a:extLst>
              <a:ext uri="{FF2B5EF4-FFF2-40B4-BE49-F238E27FC236}">
                <a16:creationId xmlns:a16="http://schemas.microsoft.com/office/drawing/2014/main" id="{1581950D-B7A1-4303-B879-3AFD8C9C6A5E}"/>
              </a:ext>
            </a:extLst>
          </p:cNvPr>
          <p:cNvSpPr txBox="1">
            <a:spLocks noGrp="1"/>
          </p:cNvSpPr>
          <p:nvPr>
            <p:ph type="title" idx="4294967295"/>
          </p:nvPr>
        </p:nvSpPr>
        <p:spPr>
          <a:xfrm>
            <a:off x="1531006" y="380010"/>
            <a:ext cx="7350341" cy="68143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Hydrothermal Vents: </a:t>
            </a:r>
            <a:r>
              <a:rPr kumimoji="0" lang="en-US" sz="2200" b="0" i="0"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Organism Cards</a:t>
            </a:r>
          </a:p>
        </p:txBody>
      </p:sp>
      <p:sp>
        <p:nvSpPr>
          <p:cNvPr id="44" name="Slide Number Placeholder 1">
            <a:extLst>
              <a:ext uri="{FF2B5EF4-FFF2-40B4-BE49-F238E27FC236}">
                <a16:creationId xmlns:a16="http://schemas.microsoft.com/office/drawing/2014/main" id="{4518FC86-3E0A-4766-8819-F2551285EC7B}"/>
              </a:ext>
            </a:extLst>
          </p:cNvPr>
          <p:cNvSpPr txBox="1">
            <a:spLocks/>
          </p:cNvSpPr>
          <p:nvPr/>
        </p:nvSpPr>
        <p:spPr>
          <a:xfrm>
            <a:off x="8472458" y="4602142"/>
            <a:ext cx="548700" cy="3936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endParaRPr lang="en" sz="800" dirty="0">
              <a:solidFill>
                <a:schemeClr val="bg1">
                  <a:lumMod val="50000"/>
                </a:schemeClr>
              </a:solidFill>
            </a:endParaRPr>
          </a:p>
          <a:p>
            <a:pPr algn="r"/>
            <a:fld id="{00000000-1234-1234-1234-123412341234}" type="slidenum">
              <a:rPr lang="en" sz="800" smtClean="0">
                <a:solidFill>
                  <a:schemeClr val="bg1">
                    <a:lumMod val="50000"/>
                  </a:schemeClr>
                </a:solidFill>
              </a:rPr>
              <a:pPr algn="r"/>
              <a:t>17</a:t>
            </a:fld>
            <a:endParaRPr lang="en" sz="800" dirty="0">
              <a:solidFill>
                <a:schemeClr val="bg1">
                  <a:lumMod val="5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31" descr="Simple chemicals"/>
          <p:cNvSpPr txBox="1"/>
          <p:nvPr/>
        </p:nvSpPr>
        <p:spPr>
          <a:xfrm>
            <a:off x="174870" y="1317538"/>
            <a:ext cx="1044300" cy="615600"/>
          </a:xfrm>
          <a:prstGeom prst="rect">
            <a:avLst/>
          </a:prstGeom>
          <a:solidFill>
            <a:srgbClr val="FBA63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Simple Chemicals</a:t>
            </a:r>
            <a:endParaRPr b="1" dirty="0">
              <a:solidFill>
                <a:schemeClr val="bg1"/>
              </a:solidFill>
              <a:latin typeface="Roboto"/>
              <a:ea typeface="Roboto"/>
              <a:cs typeface="Roboto"/>
              <a:sym typeface="Roboto"/>
            </a:endParaRPr>
          </a:p>
        </p:txBody>
      </p:sp>
      <p:sp>
        <p:nvSpPr>
          <p:cNvPr id="240" name="Google Shape;240;p31" descr="Primary producers"/>
          <p:cNvSpPr txBox="1"/>
          <p:nvPr/>
        </p:nvSpPr>
        <p:spPr>
          <a:xfrm>
            <a:off x="1598380" y="1314726"/>
            <a:ext cx="1364700" cy="615600"/>
          </a:xfrm>
          <a:prstGeom prst="rect">
            <a:avLst/>
          </a:prstGeom>
          <a:solidFill>
            <a:srgbClr val="00A0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Primary Producers</a:t>
            </a:r>
            <a:endParaRPr b="1" dirty="0">
              <a:solidFill>
                <a:schemeClr val="bg1"/>
              </a:solidFill>
              <a:latin typeface="Roboto"/>
              <a:ea typeface="Roboto"/>
              <a:cs typeface="Roboto"/>
              <a:sym typeface="Roboto"/>
            </a:endParaRPr>
          </a:p>
        </p:txBody>
      </p:sp>
      <p:sp>
        <p:nvSpPr>
          <p:cNvPr id="241" name="Google Shape;241;p31" descr="Primary consumers"/>
          <p:cNvSpPr txBox="1"/>
          <p:nvPr/>
        </p:nvSpPr>
        <p:spPr>
          <a:xfrm>
            <a:off x="3336275" y="1317961"/>
            <a:ext cx="1364700" cy="615600"/>
          </a:xfrm>
          <a:prstGeom prst="rect">
            <a:avLst/>
          </a:prstGeom>
          <a:solidFill>
            <a:srgbClr val="00A0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Primary Consumers</a:t>
            </a:r>
            <a:endParaRPr b="1" dirty="0">
              <a:solidFill>
                <a:schemeClr val="bg1"/>
              </a:solidFill>
              <a:latin typeface="Roboto"/>
              <a:ea typeface="Roboto"/>
              <a:cs typeface="Roboto"/>
              <a:sym typeface="Roboto"/>
            </a:endParaRPr>
          </a:p>
        </p:txBody>
      </p:sp>
      <p:sp>
        <p:nvSpPr>
          <p:cNvPr id="242" name="Google Shape;242;p31" descr="First order carnivores"/>
          <p:cNvSpPr txBox="1"/>
          <p:nvPr/>
        </p:nvSpPr>
        <p:spPr>
          <a:xfrm>
            <a:off x="5082584" y="1314726"/>
            <a:ext cx="1364700" cy="615600"/>
          </a:xfrm>
          <a:prstGeom prst="rect">
            <a:avLst/>
          </a:prstGeom>
          <a:solidFill>
            <a:srgbClr val="00A0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First Order Carnivores</a:t>
            </a:r>
            <a:endParaRPr b="1" dirty="0">
              <a:solidFill>
                <a:schemeClr val="bg1"/>
              </a:solidFill>
              <a:latin typeface="Roboto"/>
              <a:ea typeface="Roboto"/>
              <a:cs typeface="Roboto"/>
              <a:sym typeface="Roboto"/>
            </a:endParaRPr>
          </a:p>
        </p:txBody>
      </p:sp>
      <p:sp>
        <p:nvSpPr>
          <p:cNvPr id="243" name="Google Shape;243;p31" descr="Top order carnivores"/>
          <p:cNvSpPr txBox="1"/>
          <p:nvPr/>
        </p:nvSpPr>
        <p:spPr>
          <a:xfrm>
            <a:off x="6828820" y="1314726"/>
            <a:ext cx="1364700" cy="615600"/>
          </a:xfrm>
          <a:prstGeom prst="rect">
            <a:avLst/>
          </a:prstGeom>
          <a:solidFill>
            <a:srgbClr val="00A0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Top Order Carnivores</a:t>
            </a:r>
            <a:endParaRPr b="1" dirty="0">
              <a:solidFill>
                <a:schemeClr val="bg1"/>
              </a:solidFill>
              <a:latin typeface="Roboto"/>
              <a:ea typeface="Roboto"/>
              <a:cs typeface="Roboto"/>
              <a:sym typeface="Roboto"/>
            </a:endParaRPr>
          </a:p>
        </p:txBody>
      </p:sp>
      <p:sp>
        <p:nvSpPr>
          <p:cNvPr id="245" name="Google Shape;245;p31"/>
          <p:cNvSpPr txBox="1"/>
          <p:nvPr/>
        </p:nvSpPr>
        <p:spPr>
          <a:xfrm>
            <a:off x="376620" y="2148932"/>
            <a:ext cx="640800" cy="2455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b="1">
                <a:latin typeface="Roboto"/>
                <a:ea typeface="Roboto"/>
                <a:cs typeface="Roboto"/>
                <a:sym typeface="Roboto"/>
              </a:rPr>
              <a:t>H</a:t>
            </a:r>
            <a:r>
              <a:rPr lang="en" sz="1300" b="1" baseline="-25000">
                <a:latin typeface="Roboto"/>
                <a:ea typeface="Roboto"/>
                <a:cs typeface="Roboto"/>
                <a:sym typeface="Roboto"/>
              </a:rPr>
              <a:t>2</a:t>
            </a:r>
            <a:r>
              <a:rPr lang="en" sz="1300" b="1">
                <a:latin typeface="Roboto"/>
                <a:ea typeface="Roboto"/>
                <a:cs typeface="Roboto"/>
                <a:sym typeface="Roboto"/>
              </a:rPr>
              <a:t>S</a:t>
            </a:r>
            <a:endParaRPr sz="1300" b="1">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r>
              <a:rPr lang="en" sz="1300" b="1">
                <a:latin typeface="Roboto"/>
                <a:ea typeface="Roboto"/>
                <a:cs typeface="Roboto"/>
                <a:sym typeface="Roboto"/>
              </a:rPr>
              <a:t>C0</a:t>
            </a:r>
            <a:r>
              <a:rPr lang="en" sz="1300" b="1" baseline="-25000">
                <a:latin typeface="Roboto"/>
                <a:ea typeface="Roboto"/>
                <a:cs typeface="Roboto"/>
                <a:sym typeface="Roboto"/>
              </a:rPr>
              <a:t>2</a:t>
            </a:r>
            <a:endParaRPr sz="1300" b="1" baseline="-25000">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r>
              <a:rPr lang="en" sz="1300" b="1">
                <a:latin typeface="Roboto"/>
                <a:ea typeface="Roboto"/>
                <a:cs typeface="Roboto"/>
                <a:sym typeface="Roboto"/>
              </a:rPr>
              <a:t>0</a:t>
            </a:r>
            <a:r>
              <a:rPr lang="en" sz="1300" b="1" baseline="-25000">
                <a:latin typeface="Roboto"/>
                <a:ea typeface="Roboto"/>
                <a:cs typeface="Roboto"/>
                <a:sym typeface="Roboto"/>
              </a:rPr>
              <a:t>2</a:t>
            </a:r>
            <a:endParaRPr sz="1300" b="1">
              <a:latin typeface="Roboto"/>
              <a:ea typeface="Roboto"/>
              <a:cs typeface="Roboto"/>
              <a:sym typeface="Roboto"/>
            </a:endParaRPr>
          </a:p>
          <a:p>
            <a:pPr marL="0" lvl="0" indent="0" algn="ctr" rtl="0">
              <a:lnSpc>
                <a:spcPct val="115000"/>
              </a:lnSpc>
              <a:spcBef>
                <a:spcPts val="0"/>
              </a:spcBef>
              <a:spcAft>
                <a:spcPts val="0"/>
              </a:spcAft>
              <a:buNone/>
            </a:pPr>
            <a:r>
              <a:rPr lang="en" sz="1300" b="1">
                <a:latin typeface="Roboto"/>
                <a:ea typeface="Roboto"/>
                <a:cs typeface="Roboto"/>
                <a:sym typeface="Roboto"/>
              </a:rPr>
              <a:t> </a:t>
            </a:r>
            <a:endParaRPr sz="1300" b="1">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r>
              <a:rPr lang="en" sz="1300" b="1">
                <a:latin typeface="Roboto"/>
                <a:ea typeface="Roboto"/>
                <a:cs typeface="Roboto"/>
                <a:sym typeface="Roboto"/>
              </a:rPr>
              <a:t>CH</a:t>
            </a:r>
            <a:r>
              <a:rPr lang="en" sz="1300" b="1" baseline="-25000">
                <a:latin typeface="Roboto"/>
                <a:ea typeface="Roboto"/>
                <a:cs typeface="Roboto"/>
                <a:sym typeface="Roboto"/>
              </a:rPr>
              <a:t>4</a:t>
            </a:r>
            <a:endParaRPr>
              <a:latin typeface="Roboto"/>
              <a:ea typeface="Roboto"/>
              <a:cs typeface="Roboto"/>
              <a:sym typeface="Roboto"/>
            </a:endParaRPr>
          </a:p>
        </p:txBody>
      </p:sp>
      <p:sp>
        <p:nvSpPr>
          <p:cNvPr id="247" name="Google Shape;247;p31">
            <a:extLst>
              <a:ext uri="{C183D7F6-B498-43B3-948B-1728B52AA6E4}">
                <adec:decorative xmlns:adec="http://schemas.microsoft.com/office/drawing/2017/decorative" val="1"/>
              </a:ext>
            </a:extLst>
          </p:cNvPr>
          <p:cNvSpPr txBox="1"/>
          <p:nvPr/>
        </p:nvSpPr>
        <p:spPr>
          <a:xfrm>
            <a:off x="1598380" y="2584170"/>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48" name="Google Shape;248;p31">
            <a:extLst>
              <a:ext uri="{C183D7F6-B498-43B3-948B-1728B52AA6E4}">
                <adec:decorative xmlns:adec="http://schemas.microsoft.com/office/drawing/2017/decorative" val="1"/>
              </a:ext>
            </a:extLst>
          </p:cNvPr>
          <p:cNvSpPr txBox="1"/>
          <p:nvPr/>
        </p:nvSpPr>
        <p:spPr>
          <a:xfrm>
            <a:off x="1598380" y="3555770"/>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49" name="Google Shape;249;p31">
            <a:extLst>
              <a:ext uri="{C183D7F6-B498-43B3-948B-1728B52AA6E4}">
                <adec:decorative xmlns:adec="http://schemas.microsoft.com/office/drawing/2017/decorative" val="1"/>
              </a:ext>
            </a:extLst>
          </p:cNvPr>
          <p:cNvSpPr txBox="1"/>
          <p:nvPr/>
        </p:nvSpPr>
        <p:spPr>
          <a:xfrm>
            <a:off x="3336350" y="2003605"/>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50" name="Google Shape;250;p31">
            <a:extLst>
              <a:ext uri="{C183D7F6-B498-43B3-948B-1728B52AA6E4}">
                <adec:decorative xmlns:adec="http://schemas.microsoft.com/office/drawing/2017/decorative" val="1"/>
              </a:ext>
            </a:extLst>
          </p:cNvPr>
          <p:cNvSpPr txBox="1"/>
          <p:nvPr/>
        </p:nvSpPr>
        <p:spPr>
          <a:xfrm>
            <a:off x="3336350" y="2725644"/>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51" name="Google Shape;251;p31">
            <a:extLst>
              <a:ext uri="{C183D7F6-B498-43B3-948B-1728B52AA6E4}">
                <adec:decorative xmlns:adec="http://schemas.microsoft.com/office/drawing/2017/decorative" val="1"/>
              </a:ext>
            </a:extLst>
          </p:cNvPr>
          <p:cNvSpPr txBox="1"/>
          <p:nvPr/>
        </p:nvSpPr>
        <p:spPr>
          <a:xfrm>
            <a:off x="3336350" y="3447683"/>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52" name="Google Shape;252;p31">
            <a:extLst>
              <a:ext uri="{C183D7F6-B498-43B3-948B-1728B52AA6E4}">
                <adec:decorative xmlns:adec="http://schemas.microsoft.com/office/drawing/2017/decorative" val="1"/>
              </a:ext>
            </a:extLst>
          </p:cNvPr>
          <p:cNvSpPr txBox="1"/>
          <p:nvPr/>
        </p:nvSpPr>
        <p:spPr>
          <a:xfrm>
            <a:off x="3336350" y="4169721"/>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53" name="Google Shape;253;p31">
            <a:extLst>
              <a:ext uri="{C183D7F6-B498-43B3-948B-1728B52AA6E4}">
                <adec:decorative xmlns:adec="http://schemas.microsoft.com/office/drawing/2017/decorative" val="1"/>
              </a:ext>
            </a:extLst>
          </p:cNvPr>
          <p:cNvSpPr txBox="1"/>
          <p:nvPr/>
        </p:nvSpPr>
        <p:spPr>
          <a:xfrm>
            <a:off x="5080185" y="2247395"/>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54" name="Google Shape;254;p31">
            <a:extLst>
              <a:ext uri="{C183D7F6-B498-43B3-948B-1728B52AA6E4}">
                <adec:decorative xmlns:adec="http://schemas.microsoft.com/office/drawing/2017/decorative" val="1"/>
              </a:ext>
            </a:extLst>
          </p:cNvPr>
          <p:cNvSpPr txBox="1"/>
          <p:nvPr/>
        </p:nvSpPr>
        <p:spPr>
          <a:xfrm>
            <a:off x="5082585" y="3107595"/>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55" name="Google Shape;255;p31">
            <a:extLst>
              <a:ext uri="{C183D7F6-B498-43B3-948B-1728B52AA6E4}">
                <adec:decorative xmlns:adec="http://schemas.microsoft.com/office/drawing/2017/decorative" val="1"/>
              </a:ext>
            </a:extLst>
          </p:cNvPr>
          <p:cNvSpPr txBox="1"/>
          <p:nvPr/>
        </p:nvSpPr>
        <p:spPr>
          <a:xfrm>
            <a:off x="5082585" y="3967820"/>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56" name="Google Shape;256;p31">
            <a:extLst>
              <a:ext uri="{C183D7F6-B498-43B3-948B-1728B52AA6E4}">
                <adec:decorative xmlns:adec="http://schemas.microsoft.com/office/drawing/2017/decorative" val="1"/>
              </a:ext>
            </a:extLst>
          </p:cNvPr>
          <p:cNvSpPr txBox="1"/>
          <p:nvPr/>
        </p:nvSpPr>
        <p:spPr>
          <a:xfrm>
            <a:off x="6826420" y="2247370"/>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57" name="Google Shape;257;p31">
            <a:extLst>
              <a:ext uri="{C183D7F6-B498-43B3-948B-1728B52AA6E4}">
                <adec:decorative xmlns:adec="http://schemas.microsoft.com/office/drawing/2017/decorative" val="1"/>
              </a:ext>
            </a:extLst>
          </p:cNvPr>
          <p:cNvSpPr txBox="1"/>
          <p:nvPr/>
        </p:nvSpPr>
        <p:spPr>
          <a:xfrm>
            <a:off x="6828820" y="3107570"/>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58" name="Google Shape;258;p31">
            <a:extLst>
              <a:ext uri="{C183D7F6-B498-43B3-948B-1728B52AA6E4}">
                <adec:decorative xmlns:adec="http://schemas.microsoft.com/office/drawing/2017/decorative" val="1"/>
              </a:ext>
            </a:extLst>
          </p:cNvPr>
          <p:cNvSpPr txBox="1"/>
          <p:nvPr/>
        </p:nvSpPr>
        <p:spPr>
          <a:xfrm>
            <a:off x="6828820" y="3967795"/>
            <a:ext cx="136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endParaRPr sz="1200">
              <a:latin typeface="Roboto"/>
              <a:ea typeface="Roboto"/>
              <a:cs typeface="Roboto"/>
              <a:sym typeface="Roboto"/>
            </a:endParaRPr>
          </a:p>
        </p:txBody>
      </p:sp>
      <p:sp>
        <p:nvSpPr>
          <p:cNvPr id="2" name="TextBox 1">
            <a:extLst>
              <a:ext uri="{FF2B5EF4-FFF2-40B4-BE49-F238E27FC236}">
                <a16:creationId xmlns:a16="http://schemas.microsoft.com/office/drawing/2014/main" id="{C964F8E8-AEF5-41F1-80AF-931E54D11363}"/>
              </a:ext>
            </a:extLst>
          </p:cNvPr>
          <p:cNvSpPr txBox="1"/>
          <p:nvPr/>
        </p:nvSpPr>
        <p:spPr>
          <a:xfrm>
            <a:off x="5179175" y="148401"/>
            <a:ext cx="3770594" cy="646331"/>
          </a:xfrm>
          <a:prstGeom prst="rect">
            <a:avLst/>
          </a:prstGeom>
          <a:noFill/>
        </p:spPr>
        <p:txBody>
          <a:bodyPr wrap="square" rtlCol="0">
            <a:spAutoFit/>
          </a:bodyPr>
          <a:lstStyle/>
          <a:p>
            <a:r>
              <a:rPr lang="en" sz="900" b="0" dirty="0">
                <a:solidFill>
                  <a:srgbClr val="7C7C7C"/>
                </a:solidFill>
                <a:latin typeface="Roboto"/>
                <a:ea typeface="Roboto"/>
                <a:cs typeface="Roboto"/>
                <a:sym typeface="Roboto"/>
              </a:rPr>
              <a:t>Read through the organism cards above. Fill in the hydrothermal vent food web below by typing in the organism’s name where it belongs. Draw arrows between the organisms to show what direction the energy flows through the food web and “who eats who.”</a:t>
            </a:r>
            <a:endParaRPr lang="en-US" sz="900" dirty="0"/>
          </a:p>
        </p:txBody>
      </p:sp>
      <p:sp>
        <p:nvSpPr>
          <p:cNvPr id="24" name="Google Shape;64;p13">
            <a:extLst>
              <a:ext uri="{FF2B5EF4-FFF2-40B4-BE49-F238E27FC236}">
                <a16:creationId xmlns:a16="http://schemas.microsoft.com/office/drawing/2014/main" id="{C8D40BA8-BD7A-4F94-9497-0769B021371B}"/>
              </a:ext>
            </a:extLst>
          </p:cNvPr>
          <p:cNvSpPr txBox="1">
            <a:spLocks noGrp="1"/>
          </p:cNvSpPr>
          <p:nvPr>
            <p:ph type="title" idx="4294967295"/>
          </p:nvPr>
        </p:nvSpPr>
        <p:spPr>
          <a:xfrm>
            <a:off x="1531007" y="73577"/>
            <a:ext cx="3648168" cy="102057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0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Hydrothermal Vent: </a:t>
            </a:r>
            <a:r>
              <a:rPr kumimoji="0" lang="en-US" sz="2000" b="0" i="0"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Food Web</a:t>
            </a:r>
          </a:p>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0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		        (Option 1)</a:t>
            </a:r>
          </a:p>
        </p:txBody>
      </p:sp>
      <p:pic>
        <p:nvPicPr>
          <p:cNvPr id="4" name="Picture 3">
            <a:extLst>
              <a:ext uri="{FF2B5EF4-FFF2-40B4-BE49-F238E27FC236}">
                <a16:creationId xmlns:a16="http://schemas.microsoft.com/office/drawing/2014/main" id="{587F3AE5-4053-4FBA-8DED-713FC6A7143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63496" y="2039859"/>
            <a:ext cx="307848" cy="2716833"/>
          </a:xfrm>
          <a:prstGeom prst="rect">
            <a:avLst/>
          </a:prstGeom>
        </p:spPr>
      </p:pic>
      <p:sp>
        <p:nvSpPr>
          <p:cNvPr id="27" name="Slide Number Placeholder 1">
            <a:extLst>
              <a:ext uri="{FF2B5EF4-FFF2-40B4-BE49-F238E27FC236}">
                <a16:creationId xmlns:a16="http://schemas.microsoft.com/office/drawing/2014/main" id="{B3759108-2FEC-4D4C-A581-86CA0B7FC4C0}"/>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18</a:t>
            </a:fld>
            <a:endParaRPr lang="en" sz="800" dirty="0">
              <a:solidFill>
                <a:schemeClr val="bg1">
                  <a:lumMod val="5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31"/>
          <p:cNvSpPr txBox="1"/>
          <p:nvPr/>
        </p:nvSpPr>
        <p:spPr>
          <a:xfrm>
            <a:off x="58655" y="1314726"/>
            <a:ext cx="1044300" cy="615600"/>
          </a:xfrm>
          <a:prstGeom prst="rect">
            <a:avLst/>
          </a:prstGeom>
          <a:solidFill>
            <a:srgbClr val="FBA63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Simple Chemicals</a:t>
            </a:r>
            <a:endParaRPr b="1" dirty="0">
              <a:solidFill>
                <a:schemeClr val="bg1"/>
              </a:solidFill>
              <a:latin typeface="Roboto"/>
              <a:ea typeface="Roboto"/>
              <a:cs typeface="Roboto"/>
              <a:sym typeface="Roboto"/>
            </a:endParaRPr>
          </a:p>
        </p:txBody>
      </p:sp>
      <p:sp>
        <p:nvSpPr>
          <p:cNvPr id="240" name="Google Shape;240;p31"/>
          <p:cNvSpPr txBox="1"/>
          <p:nvPr/>
        </p:nvSpPr>
        <p:spPr>
          <a:xfrm>
            <a:off x="1458875" y="1314726"/>
            <a:ext cx="1364700" cy="615600"/>
          </a:xfrm>
          <a:prstGeom prst="rect">
            <a:avLst/>
          </a:prstGeom>
          <a:solidFill>
            <a:srgbClr val="00A0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Primary Producers</a:t>
            </a:r>
            <a:endParaRPr b="1" dirty="0">
              <a:solidFill>
                <a:schemeClr val="bg1"/>
              </a:solidFill>
              <a:latin typeface="Roboto"/>
              <a:ea typeface="Roboto"/>
              <a:cs typeface="Roboto"/>
              <a:sym typeface="Roboto"/>
            </a:endParaRPr>
          </a:p>
        </p:txBody>
      </p:sp>
      <p:sp>
        <p:nvSpPr>
          <p:cNvPr id="241" name="Google Shape;241;p31"/>
          <p:cNvSpPr txBox="1"/>
          <p:nvPr/>
        </p:nvSpPr>
        <p:spPr>
          <a:xfrm>
            <a:off x="3429613" y="1314726"/>
            <a:ext cx="1364700" cy="615600"/>
          </a:xfrm>
          <a:prstGeom prst="rect">
            <a:avLst/>
          </a:prstGeom>
          <a:solidFill>
            <a:srgbClr val="00A0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Primary Consumers</a:t>
            </a:r>
            <a:endParaRPr b="1" dirty="0">
              <a:solidFill>
                <a:schemeClr val="bg1"/>
              </a:solidFill>
              <a:latin typeface="Roboto"/>
              <a:ea typeface="Roboto"/>
              <a:cs typeface="Roboto"/>
              <a:sym typeface="Roboto"/>
            </a:endParaRPr>
          </a:p>
        </p:txBody>
      </p:sp>
      <p:sp>
        <p:nvSpPr>
          <p:cNvPr id="242" name="Google Shape;242;p31"/>
          <p:cNvSpPr txBox="1"/>
          <p:nvPr/>
        </p:nvSpPr>
        <p:spPr>
          <a:xfrm>
            <a:off x="5400351" y="1314726"/>
            <a:ext cx="1364700" cy="615600"/>
          </a:xfrm>
          <a:prstGeom prst="rect">
            <a:avLst/>
          </a:prstGeom>
          <a:solidFill>
            <a:srgbClr val="00A0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First Order Carnivores</a:t>
            </a:r>
            <a:endParaRPr b="1" dirty="0">
              <a:solidFill>
                <a:schemeClr val="bg1"/>
              </a:solidFill>
              <a:latin typeface="Roboto"/>
              <a:ea typeface="Roboto"/>
              <a:cs typeface="Roboto"/>
              <a:sym typeface="Roboto"/>
            </a:endParaRPr>
          </a:p>
        </p:txBody>
      </p:sp>
      <p:sp>
        <p:nvSpPr>
          <p:cNvPr id="243" name="Google Shape;243;p31"/>
          <p:cNvSpPr txBox="1"/>
          <p:nvPr/>
        </p:nvSpPr>
        <p:spPr>
          <a:xfrm>
            <a:off x="7371089" y="1314726"/>
            <a:ext cx="1364700" cy="615600"/>
          </a:xfrm>
          <a:prstGeom prst="rect">
            <a:avLst/>
          </a:prstGeom>
          <a:solidFill>
            <a:srgbClr val="00A0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bg1"/>
                </a:solidFill>
                <a:latin typeface="Roboto"/>
                <a:ea typeface="Roboto"/>
                <a:cs typeface="Roboto"/>
                <a:sym typeface="Roboto"/>
              </a:rPr>
              <a:t>Top Order Carnivores</a:t>
            </a:r>
            <a:endParaRPr b="1" dirty="0">
              <a:solidFill>
                <a:schemeClr val="bg1"/>
              </a:solidFill>
              <a:latin typeface="Roboto"/>
              <a:ea typeface="Roboto"/>
              <a:cs typeface="Roboto"/>
              <a:sym typeface="Roboto"/>
            </a:endParaRPr>
          </a:p>
        </p:txBody>
      </p:sp>
      <p:sp>
        <p:nvSpPr>
          <p:cNvPr id="245" name="Google Shape;245;p31"/>
          <p:cNvSpPr txBox="1"/>
          <p:nvPr/>
        </p:nvSpPr>
        <p:spPr>
          <a:xfrm>
            <a:off x="260405" y="2146120"/>
            <a:ext cx="640800" cy="2455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b="1">
                <a:latin typeface="Roboto"/>
                <a:ea typeface="Roboto"/>
                <a:cs typeface="Roboto"/>
                <a:sym typeface="Roboto"/>
              </a:rPr>
              <a:t>H</a:t>
            </a:r>
            <a:r>
              <a:rPr lang="en" sz="1300" b="1" baseline="-25000">
                <a:latin typeface="Roboto"/>
                <a:ea typeface="Roboto"/>
                <a:cs typeface="Roboto"/>
                <a:sym typeface="Roboto"/>
              </a:rPr>
              <a:t>2</a:t>
            </a:r>
            <a:r>
              <a:rPr lang="en" sz="1300" b="1">
                <a:latin typeface="Roboto"/>
                <a:ea typeface="Roboto"/>
                <a:cs typeface="Roboto"/>
                <a:sym typeface="Roboto"/>
              </a:rPr>
              <a:t>S</a:t>
            </a:r>
            <a:endParaRPr sz="1300" b="1">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r>
              <a:rPr lang="en" sz="1300" b="1">
                <a:latin typeface="Roboto"/>
                <a:ea typeface="Roboto"/>
                <a:cs typeface="Roboto"/>
                <a:sym typeface="Roboto"/>
              </a:rPr>
              <a:t>C0</a:t>
            </a:r>
            <a:r>
              <a:rPr lang="en" sz="1300" b="1" baseline="-25000">
                <a:latin typeface="Roboto"/>
                <a:ea typeface="Roboto"/>
                <a:cs typeface="Roboto"/>
                <a:sym typeface="Roboto"/>
              </a:rPr>
              <a:t>2</a:t>
            </a:r>
            <a:endParaRPr sz="1300" b="1" baseline="-25000">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r>
              <a:rPr lang="en" sz="1300" b="1">
                <a:latin typeface="Roboto"/>
                <a:ea typeface="Roboto"/>
                <a:cs typeface="Roboto"/>
                <a:sym typeface="Roboto"/>
              </a:rPr>
              <a:t>0</a:t>
            </a:r>
            <a:r>
              <a:rPr lang="en" sz="1300" b="1" baseline="-25000">
                <a:latin typeface="Roboto"/>
                <a:ea typeface="Roboto"/>
                <a:cs typeface="Roboto"/>
                <a:sym typeface="Roboto"/>
              </a:rPr>
              <a:t>2</a:t>
            </a:r>
            <a:endParaRPr sz="1300" b="1">
              <a:latin typeface="Roboto"/>
              <a:ea typeface="Roboto"/>
              <a:cs typeface="Roboto"/>
              <a:sym typeface="Roboto"/>
            </a:endParaRPr>
          </a:p>
          <a:p>
            <a:pPr marL="0" lvl="0" indent="0" algn="ctr" rtl="0">
              <a:lnSpc>
                <a:spcPct val="115000"/>
              </a:lnSpc>
              <a:spcBef>
                <a:spcPts val="0"/>
              </a:spcBef>
              <a:spcAft>
                <a:spcPts val="0"/>
              </a:spcAft>
              <a:buNone/>
            </a:pPr>
            <a:r>
              <a:rPr lang="en" sz="1300" b="1">
                <a:latin typeface="Roboto"/>
                <a:ea typeface="Roboto"/>
                <a:cs typeface="Roboto"/>
                <a:sym typeface="Roboto"/>
              </a:rPr>
              <a:t> </a:t>
            </a:r>
            <a:endParaRPr sz="1300" b="1">
              <a:latin typeface="Roboto"/>
              <a:ea typeface="Roboto"/>
              <a:cs typeface="Roboto"/>
              <a:sym typeface="Roboto"/>
            </a:endParaRPr>
          </a:p>
          <a:p>
            <a:pPr marL="0" lvl="0" indent="0" algn="ctr" rtl="0">
              <a:lnSpc>
                <a:spcPct val="115000"/>
              </a:lnSpc>
              <a:spcBef>
                <a:spcPts val="0"/>
              </a:spcBef>
              <a:spcAft>
                <a:spcPts val="0"/>
              </a:spcAft>
              <a:buNone/>
            </a:pPr>
            <a:endParaRPr sz="1300" b="1">
              <a:latin typeface="Roboto"/>
              <a:ea typeface="Roboto"/>
              <a:cs typeface="Roboto"/>
              <a:sym typeface="Roboto"/>
            </a:endParaRPr>
          </a:p>
          <a:p>
            <a:pPr marL="0" lvl="0" indent="0" algn="ctr" rtl="0">
              <a:lnSpc>
                <a:spcPct val="115000"/>
              </a:lnSpc>
              <a:spcBef>
                <a:spcPts val="0"/>
              </a:spcBef>
              <a:spcAft>
                <a:spcPts val="0"/>
              </a:spcAft>
              <a:buNone/>
            </a:pPr>
            <a:r>
              <a:rPr lang="en" sz="1300" b="1">
                <a:latin typeface="Roboto"/>
                <a:ea typeface="Roboto"/>
                <a:cs typeface="Roboto"/>
                <a:sym typeface="Roboto"/>
              </a:rPr>
              <a:t>CH</a:t>
            </a:r>
            <a:r>
              <a:rPr lang="en" sz="1300" b="1" baseline="-25000">
                <a:latin typeface="Roboto"/>
                <a:ea typeface="Roboto"/>
                <a:cs typeface="Roboto"/>
                <a:sym typeface="Roboto"/>
              </a:rPr>
              <a:t>4</a:t>
            </a:r>
            <a:endParaRPr>
              <a:latin typeface="Roboto"/>
              <a:ea typeface="Roboto"/>
              <a:cs typeface="Roboto"/>
              <a:sym typeface="Roboto"/>
            </a:endParaRPr>
          </a:p>
        </p:txBody>
      </p:sp>
      <p:sp>
        <p:nvSpPr>
          <p:cNvPr id="2" name="TextBox 1">
            <a:extLst>
              <a:ext uri="{FF2B5EF4-FFF2-40B4-BE49-F238E27FC236}">
                <a16:creationId xmlns:a16="http://schemas.microsoft.com/office/drawing/2014/main" id="{C964F8E8-AEF5-41F1-80AF-931E54D11363}"/>
              </a:ext>
            </a:extLst>
          </p:cNvPr>
          <p:cNvSpPr txBox="1"/>
          <p:nvPr/>
        </p:nvSpPr>
        <p:spPr>
          <a:xfrm>
            <a:off x="5179175" y="107390"/>
            <a:ext cx="3770594" cy="784830"/>
          </a:xfrm>
          <a:prstGeom prst="rect">
            <a:avLst/>
          </a:prstGeom>
          <a:noFill/>
        </p:spPr>
        <p:txBody>
          <a:bodyPr wrap="square" rtlCol="0">
            <a:spAutoFit/>
          </a:bodyPr>
          <a:lstStyle/>
          <a:p>
            <a:r>
              <a:rPr lang="en" sz="900" b="0" dirty="0">
                <a:solidFill>
                  <a:srgbClr val="7C7C7C"/>
                </a:solidFill>
                <a:latin typeface="Roboto"/>
                <a:ea typeface="Roboto"/>
                <a:cs typeface="Roboto"/>
                <a:sym typeface="Roboto"/>
              </a:rPr>
              <a:t>Read through the organism cards above. Copy and paste the organism cards on </a:t>
            </a:r>
            <a:r>
              <a:rPr lang="en" sz="900" u="sng" dirty="0">
                <a:solidFill>
                  <a:srgbClr val="7C7C7C"/>
                </a:solidFill>
                <a:latin typeface="Roboto"/>
                <a:ea typeface="Roboto"/>
                <a:cs typeface="Roboto"/>
                <a:sym typeface="Roboto"/>
              </a:rPr>
              <a:t>slide 17</a:t>
            </a:r>
            <a:r>
              <a:rPr lang="en" sz="900" dirty="0">
                <a:solidFill>
                  <a:srgbClr val="7C7C7C"/>
                </a:solidFill>
                <a:latin typeface="Roboto"/>
                <a:ea typeface="Roboto"/>
                <a:cs typeface="Roboto"/>
                <a:sym typeface="Roboto"/>
              </a:rPr>
              <a:t> below. Create a food web by arranging the organism cards into the categories below. </a:t>
            </a:r>
            <a:r>
              <a:rPr lang="en" sz="900" b="0" dirty="0">
                <a:solidFill>
                  <a:srgbClr val="7C7C7C"/>
                </a:solidFill>
                <a:latin typeface="Roboto"/>
                <a:ea typeface="Roboto"/>
                <a:cs typeface="Roboto"/>
                <a:sym typeface="Roboto"/>
              </a:rPr>
              <a:t>Draw arrows between the organisms to show what direction the energy flows through the food web and “who eats who.”</a:t>
            </a:r>
            <a:endParaRPr lang="en-US" sz="900" dirty="0"/>
          </a:p>
        </p:txBody>
      </p:sp>
      <p:sp>
        <p:nvSpPr>
          <p:cNvPr id="24" name="Google Shape;64;p13">
            <a:extLst>
              <a:ext uri="{FF2B5EF4-FFF2-40B4-BE49-F238E27FC236}">
                <a16:creationId xmlns:a16="http://schemas.microsoft.com/office/drawing/2014/main" id="{C8D40BA8-BD7A-4F94-9497-0769B021371B}"/>
              </a:ext>
            </a:extLst>
          </p:cNvPr>
          <p:cNvSpPr txBox="1">
            <a:spLocks noGrp="1"/>
          </p:cNvSpPr>
          <p:nvPr>
            <p:ph type="title" idx="4294967295"/>
          </p:nvPr>
        </p:nvSpPr>
        <p:spPr>
          <a:xfrm>
            <a:off x="1531007" y="73577"/>
            <a:ext cx="3648168" cy="102057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0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Hydrothermal Vent: </a:t>
            </a:r>
            <a:r>
              <a:rPr kumimoji="0" lang="en-US" sz="2000" b="0" i="0"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Food Web</a:t>
            </a:r>
          </a:p>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0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		        (Option 2)</a:t>
            </a:r>
          </a:p>
        </p:txBody>
      </p:sp>
      <p:pic>
        <p:nvPicPr>
          <p:cNvPr id="4" name="Picture 3">
            <a:extLst>
              <a:ext uri="{FF2B5EF4-FFF2-40B4-BE49-F238E27FC236}">
                <a16:creationId xmlns:a16="http://schemas.microsoft.com/office/drawing/2014/main" id="{587F3AE5-4053-4FBA-8DED-713FC6A7143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47281" y="2043024"/>
            <a:ext cx="307848" cy="2704878"/>
          </a:xfrm>
          <a:prstGeom prst="rect">
            <a:avLst/>
          </a:prstGeom>
        </p:spPr>
      </p:pic>
      <p:sp>
        <p:nvSpPr>
          <p:cNvPr id="15" name="Slide Number Placeholder 1">
            <a:extLst>
              <a:ext uri="{FF2B5EF4-FFF2-40B4-BE49-F238E27FC236}">
                <a16:creationId xmlns:a16="http://schemas.microsoft.com/office/drawing/2014/main" id="{F8D5A716-9D73-4BD6-921F-2954D2E2B6DA}"/>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19</a:t>
            </a:fld>
            <a:endParaRPr lang="en" sz="800" dirty="0">
              <a:solidFill>
                <a:schemeClr val="bg1">
                  <a:lumMod val="50000"/>
                </a:schemeClr>
              </a:solidFill>
            </a:endParaRPr>
          </a:p>
        </p:txBody>
      </p:sp>
    </p:spTree>
    <p:extLst>
      <p:ext uri="{BB962C8B-B14F-4D97-AF65-F5344CB8AC3E}">
        <p14:creationId xmlns:p14="http://schemas.microsoft.com/office/powerpoint/2010/main" val="2116627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5"/>
          <p:cNvSpPr txBox="1">
            <a:spLocks noGrp="1"/>
          </p:cNvSpPr>
          <p:nvPr>
            <p:ph type="body" idx="4294967295"/>
          </p:nvPr>
        </p:nvSpPr>
        <p:spPr>
          <a:xfrm>
            <a:off x="311700" y="1347019"/>
            <a:ext cx="8520600" cy="3547781"/>
          </a:xfrm>
          <a:prstGeom prst="rect">
            <a:avLst/>
          </a:prstGeom>
        </p:spPr>
        <p:txBody>
          <a:bodyPr spcFirstLastPara="1" wrap="square" lIns="91425" tIns="91425" rIns="91425" bIns="91425" anchor="t" anchorCtr="0">
            <a:normAutofit lnSpcReduction="10000"/>
          </a:bodyPr>
          <a:lstStyle/>
          <a:p>
            <a:pPr marL="457200" lvl="0" indent="-323850" algn="l" rtl="0">
              <a:spcBef>
                <a:spcPts val="0"/>
              </a:spcBef>
              <a:spcAft>
                <a:spcPts val="0"/>
              </a:spcAft>
              <a:buSzPts val="1500"/>
              <a:buAutoNum type="arabicPeriod"/>
            </a:pPr>
            <a:r>
              <a:rPr lang="en" sz="1500" dirty="0"/>
              <a:t>Read through the following </a:t>
            </a:r>
            <a:r>
              <a:rPr lang="en" sz="1500" b="1" dirty="0"/>
              <a:t>organism cards </a:t>
            </a:r>
            <a:r>
              <a:rPr lang="en" sz="1500" dirty="0"/>
              <a:t>to learn more about several of the organisms that make up a hydrothermal vent community.</a:t>
            </a:r>
            <a:endParaRPr sz="1500" dirty="0"/>
          </a:p>
          <a:p>
            <a:pPr marL="457200" lvl="0" indent="-323850" algn="l" rtl="0">
              <a:spcBef>
                <a:spcPts val="0"/>
              </a:spcBef>
              <a:spcAft>
                <a:spcPts val="0"/>
              </a:spcAft>
              <a:buSzPts val="1500"/>
              <a:buAutoNum type="arabicPeriod"/>
            </a:pPr>
            <a:r>
              <a:rPr lang="en" sz="1500" dirty="0"/>
              <a:t>Using the info</a:t>
            </a:r>
            <a:r>
              <a:rPr lang="en" sz="1500" dirty="0">
                <a:solidFill>
                  <a:srgbClr val="666666"/>
                </a:solidFill>
              </a:rPr>
              <a:t>rma</a:t>
            </a:r>
            <a:r>
              <a:rPr lang="en" sz="1500" dirty="0"/>
              <a:t>tion on the cards, </a:t>
            </a:r>
            <a:r>
              <a:rPr lang="en" sz="1500" b="1" dirty="0"/>
              <a:t>create a food chain </a:t>
            </a:r>
            <a:r>
              <a:rPr lang="en" sz="1500" dirty="0"/>
              <a:t>that includes four of the organism cards.</a:t>
            </a:r>
            <a:endParaRPr sz="1500" dirty="0">
              <a:solidFill>
                <a:srgbClr val="666666"/>
              </a:solidFill>
            </a:endParaRPr>
          </a:p>
          <a:p>
            <a:pPr marL="914400" lvl="1" indent="-311150" algn="l" rtl="0">
              <a:spcBef>
                <a:spcPts val="0"/>
              </a:spcBef>
              <a:spcAft>
                <a:spcPts val="0"/>
              </a:spcAft>
              <a:buSzPts val="1300"/>
              <a:buAutoNum type="alphaLcPeriod"/>
            </a:pPr>
            <a:r>
              <a:rPr lang="en" sz="1300" dirty="0">
                <a:solidFill>
                  <a:srgbClr val="666666"/>
                </a:solidFill>
              </a:rPr>
              <a:t>Drag four of the organism cards on </a:t>
            </a:r>
            <a:r>
              <a:rPr lang="en" sz="1300" u="sng" dirty="0">
                <a:solidFill>
                  <a:srgbClr val="666666"/>
                </a:solidFill>
                <a:hlinkClick r:id="rId3" action="ppaction://hlinksldjump">
                  <a:extLst>
                    <a:ext uri="{A12FA001-AC4F-418D-AE19-62706E023703}">
                      <ahyp:hlinkClr xmlns:ahyp="http://schemas.microsoft.com/office/drawing/2018/hyperlinkcolor" val="tx"/>
                    </a:ext>
                  </a:extLst>
                </a:hlinkClick>
              </a:rPr>
              <a:t>slide 17</a:t>
            </a:r>
            <a:r>
              <a:rPr lang="en" sz="1300" dirty="0">
                <a:solidFill>
                  <a:srgbClr val="666666"/>
                </a:solidFill>
                <a:hlinkClick r:id="rId3" action="ppaction://hlinksldjump">
                  <a:extLst>
                    <a:ext uri="{A12FA001-AC4F-418D-AE19-62706E023703}">
                      <ahyp:hlinkClr xmlns:ahyp="http://schemas.microsoft.com/office/drawing/2018/hyperlinkcolor" val="tx"/>
                    </a:ext>
                  </a:extLst>
                </a:hlinkClick>
              </a:rPr>
              <a:t> </a:t>
            </a:r>
            <a:r>
              <a:rPr lang="en" sz="1300" dirty="0">
                <a:solidFill>
                  <a:srgbClr val="666666"/>
                </a:solidFill>
              </a:rPr>
              <a:t>to form a food chain (move the extra cards off to the side by dragging them out of the way). </a:t>
            </a:r>
            <a:endParaRPr sz="1300" dirty="0">
              <a:solidFill>
                <a:srgbClr val="666666"/>
              </a:solidFill>
            </a:endParaRPr>
          </a:p>
          <a:p>
            <a:pPr marL="1060450" lvl="2" indent="0">
              <a:buSzPts val="1300"/>
              <a:buNone/>
            </a:pPr>
            <a:r>
              <a:rPr lang="en-US" sz="1200" b="1" i="1" dirty="0">
                <a:solidFill>
                  <a:srgbClr val="666666"/>
                </a:solidFill>
              </a:rPr>
              <a:t>Hint: </a:t>
            </a:r>
            <a:r>
              <a:rPr lang="en-US" sz="1200" i="1" dirty="0">
                <a:solidFill>
                  <a:srgbClr val="666666"/>
                </a:solidFill>
              </a:rPr>
              <a:t>You should end up with one organism in each trophic level on </a:t>
            </a:r>
            <a:r>
              <a:rPr lang="en-US" sz="1200" i="1" u="sng" dirty="0">
                <a:solidFill>
                  <a:srgbClr val="666666"/>
                </a:solidFill>
                <a:hlinkClick r:id="rId4" action="ppaction://hlinksldjump">
                  <a:extLst>
                    <a:ext uri="{A12FA001-AC4F-418D-AE19-62706E023703}">
                      <ahyp:hlinkClr xmlns:ahyp="http://schemas.microsoft.com/office/drawing/2018/hyperlinkcolor" val="tx"/>
                    </a:ext>
                  </a:extLst>
                </a:hlinkClick>
              </a:rPr>
              <a:t>slide 19</a:t>
            </a:r>
            <a:r>
              <a:rPr lang="en-US" sz="1200" i="1" dirty="0">
                <a:solidFill>
                  <a:srgbClr val="666666"/>
                </a:solidFill>
              </a:rPr>
              <a:t>. </a:t>
            </a:r>
            <a:endParaRPr lang="en-US" sz="1200" dirty="0">
              <a:solidFill>
                <a:srgbClr val="666666"/>
              </a:solidFill>
            </a:endParaRPr>
          </a:p>
          <a:p>
            <a:pPr lvl="1" indent="-311150">
              <a:buSzPts val="1300"/>
              <a:buAutoNum type="alphaLcPeriod"/>
            </a:pPr>
            <a:r>
              <a:rPr lang="en-US" sz="1300" dirty="0">
                <a:solidFill>
                  <a:srgbClr val="666666"/>
                </a:solidFill>
              </a:rPr>
              <a:t>Draw arrows between the organism cards to show the direction that energy is flowing through the food chain.</a:t>
            </a:r>
          </a:p>
          <a:p>
            <a:pPr marL="457200" lvl="0" indent="-323850" algn="l" rtl="0">
              <a:spcBef>
                <a:spcPts val="0"/>
              </a:spcBef>
              <a:spcAft>
                <a:spcPts val="0"/>
              </a:spcAft>
              <a:buSzPts val="1500"/>
              <a:buAutoNum type="arabicPeriod"/>
            </a:pPr>
            <a:r>
              <a:rPr lang="en" sz="1500" dirty="0">
                <a:solidFill>
                  <a:srgbClr val="666666"/>
                </a:solidFill>
              </a:rPr>
              <a:t>Hydrothermal vent food webs are far more complex than a simple food chain. Now, use all of the organism cards to </a:t>
            </a:r>
            <a:r>
              <a:rPr lang="en" sz="1500" b="1" dirty="0">
                <a:solidFill>
                  <a:srgbClr val="666666"/>
                </a:solidFill>
              </a:rPr>
              <a:t>complete the food web template </a:t>
            </a:r>
            <a:r>
              <a:rPr lang="en" sz="1500" dirty="0">
                <a:solidFill>
                  <a:srgbClr val="666666"/>
                </a:solidFill>
              </a:rPr>
              <a:t>on </a:t>
            </a:r>
            <a:r>
              <a:rPr lang="en" sz="1500" u="sng" dirty="0">
                <a:solidFill>
                  <a:srgbClr val="666666"/>
                </a:solidFill>
                <a:hlinkClick r:id="rId5" action="ppaction://hlinksldjump">
                  <a:extLst>
                    <a:ext uri="{A12FA001-AC4F-418D-AE19-62706E023703}">
                      <ahyp:hlinkClr xmlns:ahyp="http://schemas.microsoft.com/office/drawing/2018/hyperlinkcolor" val="tx"/>
                    </a:ext>
                  </a:extLst>
                </a:hlinkClick>
              </a:rPr>
              <a:t>slide 18</a:t>
            </a:r>
            <a:r>
              <a:rPr lang="en" sz="1500" dirty="0">
                <a:solidFill>
                  <a:srgbClr val="666666"/>
                </a:solidFill>
              </a:rPr>
              <a:t>.</a:t>
            </a:r>
          </a:p>
          <a:p>
            <a:pPr lvl="1" indent="-323850">
              <a:buSzPts val="1500"/>
              <a:buAutoNum type="alphaLcPeriod"/>
            </a:pPr>
            <a:r>
              <a:rPr lang="en" sz="1300" dirty="0"/>
              <a:t>Type the name of each organism in the empty boxes provided.</a:t>
            </a:r>
            <a:endParaRPr sz="1300" dirty="0"/>
          </a:p>
          <a:p>
            <a:pPr marL="914400" lvl="1" indent="-311150" algn="l" rtl="0">
              <a:spcBef>
                <a:spcPts val="0"/>
              </a:spcBef>
              <a:spcAft>
                <a:spcPts val="0"/>
              </a:spcAft>
              <a:buSzPts val="1300"/>
              <a:buAutoNum type="alphaLcPeriod"/>
            </a:pPr>
            <a:r>
              <a:rPr lang="en" sz="1300" dirty="0"/>
              <a:t>Draw arrows to show the direction that energy is flowing through the food web.</a:t>
            </a:r>
            <a:endParaRPr sz="1300" dirty="0"/>
          </a:p>
          <a:p>
            <a:pPr marL="1060450" lvl="2" indent="0" algn="l" rtl="0">
              <a:spcBef>
                <a:spcPts val="0"/>
              </a:spcBef>
              <a:spcAft>
                <a:spcPts val="0"/>
              </a:spcAft>
              <a:buSzPts val="1300"/>
              <a:buNone/>
            </a:pPr>
            <a:r>
              <a:rPr lang="en" sz="1200" b="1" i="1" dirty="0"/>
              <a:t>Hint: </a:t>
            </a:r>
            <a:r>
              <a:rPr lang="en" sz="1200" i="1" dirty="0"/>
              <a:t>Some organisms will eat or be eaten by more than one organism!</a:t>
            </a:r>
            <a:endParaRPr sz="1200" i="1" dirty="0"/>
          </a:p>
        </p:txBody>
      </p:sp>
      <p:sp>
        <p:nvSpPr>
          <p:cNvPr id="4" name="Google Shape;64;p13">
            <a:extLst>
              <a:ext uri="{FF2B5EF4-FFF2-40B4-BE49-F238E27FC236}">
                <a16:creationId xmlns:a16="http://schemas.microsoft.com/office/drawing/2014/main" id="{A7469AF7-48E7-4C19-B4C6-C49ED0442409}"/>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Activity Instructions </a:t>
            </a:r>
            <a:r>
              <a:rPr kumimoji="0" lang="en-US" sz="2200" b="0" i="0"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(digital version, </a:t>
            </a:r>
            <a:r>
              <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option 1</a:t>
            </a:r>
            <a:r>
              <a:rPr kumimoji="0" lang="en-US" sz="2200" b="0" i="0"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a:t>
            </a:r>
          </a:p>
        </p:txBody>
      </p:sp>
      <p:sp>
        <p:nvSpPr>
          <p:cNvPr id="9" name="Slide Number Placeholder 1">
            <a:extLst>
              <a:ext uri="{FF2B5EF4-FFF2-40B4-BE49-F238E27FC236}">
                <a16:creationId xmlns:a16="http://schemas.microsoft.com/office/drawing/2014/main" id="{8AE722F1-43ED-4345-BC15-66D3AA1942DA}"/>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2</a:t>
            </a:fld>
            <a:endParaRPr lang="en" sz="800" dirty="0">
              <a:solidFill>
                <a:schemeClr val="bg1">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4" name="Google Shape;64;p13">
            <a:extLst>
              <a:ext uri="{FF2B5EF4-FFF2-40B4-BE49-F238E27FC236}">
                <a16:creationId xmlns:a16="http://schemas.microsoft.com/office/drawing/2014/main" id="{06C75498-D94E-4EA8-9CB8-260DAC33942C}"/>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0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Hydrothermal Vent: </a:t>
            </a:r>
            <a:r>
              <a:rPr kumimoji="0" lang="en-US" sz="2000" b="0" i="0"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Food Web (</a:t>
            </a:r>
            <a:r>
              <a:rPr kumimoji="0" lang="en-US" sz="20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Answer Key</a:t>
            </a:r>
            <a:r>
              <a:rPr kumimoji="0" lang="en-US" sz="2000" b="0" i="0"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a:t>
            </a:r>
          </a:p>
        </p:txBody>
      </p:sp>
      <p:pic>
        <p:nvPicPr>
          <p:cNvPr id="26" name="Picture 25" descr="Hydrothermal vent answer key">
            <a:extLst>
              <a:ext uri="{FF2B5EF4-FFF2-40B4-BE49-F238E27FC236}">
                <a16:creationId xmlns:a16="http://schemas.microsoft.com/office/drawing/2014/main" id="{C0B3D1DF-71AF-4E03-AA8B-8C39BFECA6C4}"/>
              </a:ext>
            </a:extLst>
          </p:cNvPr>
          <p:cNvPicPr>
            <a:picLocks noChangeAspect="1"/>
          </p:cNvPicPr>
          <p:nvPr/>
        </p:nvPicPr>
        <p:blipFill>
          <a:blip r:embed="rId3"/>
          <a:srcRect t="1709" b="1709"/>
          <a:stretch/>
        </p:blipFill>
        <p:spPr>
          <a:xfrm>
            <a:off x="1095935" y="1226751"/>
            <a:ext cx="6858000" cy="3561996"/>
          </a:xfrm>
          <a:prstGeom prst="rect">
            <a:avLst/>
          </a:prstGeom>
        </p:spPr>
      </p:pic>
      <p:sp>
        <p:nvSpPr>
          <p:cNvPr id="8" name="Slide Number Placeholder 1">
            <a:extLst>
              <a:ext uri="{FF2B5EF4-FFF2-40B4-BE49-F238E27FC236}">
                <a16:creationId xmlns:a16="http://schemas.microsoft.com/office/drawing/2014/main" id="{7A4ECF3E-5590-46FA-81C4-F11EA70F5873}"/>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20</a:t>
            </a:fld>
            <a:endParaRPr lang="en" sz="800" dirty="0">
              <a:solidFill>
                <a:schemeClr val="bg1">
                  <a:lumMod val="50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5" name="Google Shape;64;p13">
            <a:extLst>
              <a:ext uri="{FF2B5EF4-FFF2-40B4-BE49-F238E27FC236}">
                <a16:creationId xmlns:a16="http://schemas.microsoft.com/office/drawing/2014/main" id="{37DE6056-8600-4189-95E4-65E97BABA323}"/>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Image Hyperlinks</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10" name="Slide Number Placeholder 1">
            <a:extLst>
              <a:ext uri="{FF2B5EF4-FFF2-40B4-BE49-F238E27FC236}">
                <a16:creationId xmlns:a16="http://schemas.microsoft.com/office/drawing/2014/main" id="{EE6CE6E6-6706-4611-8124-05B8DA95299C}"/>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21</a:t>
            </a:fld>
            <a:endParaRPr lang="en" sz="800" dirty="0">
              <a:solidFill>
                <a:schemeClr val="bg1">
                  <a:lumMod val="50000"/>
                </a:schemeClr>
              </a:solidFill>
            </a:endParaRPr>
          </a:p>
        </p:txBody>
      </p:sp>
      <p:sp>
        <p:nvSpPr>
          <p:cNvPr id="2" name="TextBox 1">
            <a:extLst>
              <a:ext uri="{FF2B5EF4-FFF2-40B4-BE49-F238E27FC236}">
                <a16:creationId xmlns:a16="http://schemas.microsoft.com/office/drawing/2014/main" id="{C35DDBA8-E596-4FBA-A37E-5BB54787AEB9}"/>
              </a:ext>
            </a:extLst>
          </p:cNvPr>
          <p:cNvSpPr txBox="1"/>
          <p:nvPr/>
        </p:nvSpPr>
        <p:spPr>
          <a:xfrm>
            <a:off x="371958" y="1342151"/>
            <a:ext cx="8649199" cy="3431709"/>
          </a:xfrm>
          <a:prstGeom prst="rect">
            <a:avLst/>
          </a:prstGeom>
          <a:noFill/>
        </p:spPr>
        <p:txBody>
          <a:bodyPr wrap="square" rtlCol="0">
            <a:spAutoFit/>
          </a:bodyPr>
          <a:lstStyle/>
          <a:p>
            <a:r>
              <a:rPr lang="en-US" sz="700" b="1" dirty="0">
                <a:solidFill>
                  <a:srgbClr val="00A0DC"/>
                </a:solidFill>
                <a:latin typeface="Roboto" panose="02000000000000000000" pitchFamily="2" charset="0"/>
                <a:ea typeface="Roboto" panose="02000000000000000000" pitchFamily="2" charset="0"/>
              </a:rPr>
              <a:t>SLIDE 2</a:t>
            </a:r>
            <a:br>
              <a:rPr lang="en-US" sz="700" dirty="0">
                <a:solidFill>
                  <a:srgbClr val="7C7C7C"/>
                </a:solidFill>
                <a:latin typeface="Roboto" panose="02000000000000000000" pitchFamily="2" charset="0"/>
                <a:ea typeface="Roboto" panose="02000000000000000000" pitchFamily="2" charset="0"/>
              </a:rPr>
            </a:br>
            <a:r>
              <a:rPr lang="en-US" sz="700" b="1" dirty="0">
                <a:solidFill>
                  <a:srgbClr val="7C7C7C"/>
                </a:solidFill>
                <a:latin typeface="Roboto" panose="02000000000000000000" pitchFamily="2" charset="0"/>
                <a:ea typeface="Roboto" panose="02000000000000000000" pitchFamily="2" charset="0"/>
              </a:rPr>
              <a:t>Vent: </a:t>
            </a:r>
            <a:r>
              <a:rPr lang="en-US" sz="700" dirty="0">
                <a:solidFill>
                  <a:srgbClr val="00A0DC"/>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https://oceanexplorer.noaa.gov/okeanos/explorations/ex1605/logs/photolog/welcome.html#cbpi=/okeanos/explorations/ex1605/dailyupdates/media/may2.html</a:t>
            </a:r>
            <a:r>
              <a:rPr lang="en-US" sz="700" dirty="0">
                <a:solidFill>
                  <a:srgbClr val="7C7C7C"/>
                </a:solidFill>
                <a:latin typeface="Roboto" panose="02000000000000000000" pitchFamily="2" charset="0"/>
                <a:ea typeface="Roboto" panose="02000000000000000000" pitchFamily="2" charset="0"/>
              </a:rPr>
              <a:t>  </a:t>
            </a:r>
          </a:p>
          <a:p>
            <a:r>
              <a:rPr lang="en-US" sz="700" b="1" dirty="0">
                <a:solidFill>
                  <a:srgbClr val="7C7C7C"/>
                </a:solidFill>
                <a:latin typeface="Roboto" panose="02000000000000000000" pitchFamily="2" charset="0"/>
                <a:ea typeface="Roboto" panose="02000000000000000000" pitchFamily="2" charset="0"/>
              </a:rPr>
              <a:t>Diagram: </a:t>
            </a:r>
            <a:r>
              <a:rPr lang="en-US" sz="700" dirty="0">
                <a:solidFill>
                  <a:srgbClr val="00A0DC"/>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https://oceanexplorer.noaa.gov/explorations/02fire/background/vent_chem/media/chemistry.html</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5 </a:t>
            </a:r>
            <a:r>
              <a:rPr lang="en-US" sz="700" b="1" dirty="0">
                <a:solidFill>
                  <a:srgbClr val="7C7C7C"/>
                </a:solidFill>
                <a:latin typeface="Roboto" panose="02000000000000000000" pitchFamily="2" charset="0"/>
                <a:ea typeface="Roboto" panose="02000000000000000000" pitchFamily="2" charset="0"/>
              </a:rPr>
              <a:t>(Vent Bacteria)</a:t>
            </a:r>
          </a:p>
          <a:p>
            <a:r>
              <a:rPr lang="en-US" sz="700" b="1" dirty="0">
                <a:solidFill>
                  <a:srgbClr val="7C7C7C"/>
                </a:solidFill>
                <a:latin typeface="Roboto" panose="02000000000000000000" pitchFamily="2" charset="0"/>
                <a:ea typeface="Roboto" panose="02000000000000000000" pitchFamily="2" charset="0"/>
              </a:rPr>
              <a:t>Top: </a:t>
            </a:r>
            <a:r>
              <a:rPr lang="en-US" sz="700" dirty="0">
                <a:solidFill>
                  <a:srgbClr val="00A0DC"/>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https://oceanexplorer.noaa.gov/explorations/02fire/logs/jul29/media/anhydrite.html</a:t>
            </a:r>
            <a:r>
              <a:rPr lang="en-US" sz="700" dirty="0">
                <a:solidFill>
                  <a:srgbClr val="00A0DC"/>
                </a:solidFill>
                <a:latin typeface="Roboto" panose="02000000000000000000" pitchFamily="2" charset="0"/>
                <a:ea typeface="Roboto" panose="02000000000000000000" pitchFamily="2" charset="0"/>
              </a:rPr>
              <a:t>  </a:t>
            </a:r>
          </a:p>
          <a:p>
            <a:r>
              <a:rPr lang="en-US" sz="700" b="1" dirty="0">
                <a:solidFill>
                  <a:srgbClr val="7C7C7C"/>
                </a:solidFill>
                <a:latin typeface="Roboto" panose="02000000000000000000" pitchFamily="2" charset="0"/>
                <a:ea typeface="Roboto" panose="02000000000000000000" pitchFamily="2" charset="0"/>
              </a:rPr>
              <a:t>Bottom: </a:t>
            </a:r>
            <a:r>
              <a:rPr lang="en-US" sz="700" dirty="0">
                <a:solidFill>
                  <a:srgbClr val="00A0DC"/>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https://oceanexplorer.noaa.gov/okeanos/explorations/ex1103/logs/photolog/welcome.html#cbpi=/okeanos/explorations/ex1103/dailyupdates/media/video/0723-vent-site.html</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00A0D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6 </a:t>
            </a:r>
            <a:r>
              <a:rPr lang="en-US" sz="700" b="1" dirty="0">
                <a:solidFill>
                  <a:srgbClr val="7C7C7C"/>
                </a:solidFill>
                <a:latin typeface="Roboto" panose="02000000000000000000" pitchFamily="2" charset="0"/>
                <a:ea typeface="Roboto" panose="02000000000000000000" pitchFamily="2" charset="0"/>
              </a:rPr>
              <a:t>(Symbiotic Bacteria)</a:t>
            </a:r>
          </a:p>
          <a:p>
            <a:r>
              <a:rPr lang="en-US" sz="700" b="1" dirty="0">
                <a:solidFill>
                  <a:srgbClr val="7C7C7C"/>
                </a:solidFill>
                <a:latin typeface="Roboto" panose="02000000000000000000" pitchFamily="2" charset="0"/>
                <a:ea typeface="Roboto" panose="02000000000000000000" pitchFamily="2" charset="0"/>
              </a:rPr>
              <a:t>Mussels: </a:t>
            </a:r>
            <a:r>
              <a:rPr lang="en-US" sz="700" dirty="0">
                <a:solidFill>
                  <a:srgbClr val="00A0DC"/>
                </a:solidFill>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https://oceanexplorer.noaa.gov/explorations/04fire/logs/april11/media/grazers_600.jpg</a:t>
            </a:r>
            <a:r>
              <a:rPr lang="en-US" sz="700" dirty="0">
                <a:solidFill>
                  <a:srgbClr val="00A0DC"/>
                </a:solidFill>
                <a:latin typeface="Roboto" panose="02000000000000000000" pitchFamily="2" charset="0"/>
                <a:ea typeface="Roboto" panose="02000000000000000000" pitchFamily="2" charset="0"/>
              </a:rPr>
              <a:t>  </a:t>
            </a:r>
          </a:p>
          <a:p>
            <a:r>
              <a:rPr lang="en-US" sz="700" b="1" dirty="0">
                <a:solidFill>
                  <a:srgbClr val="7C7C7C"/>
                </a:solidFill>
                <a:latin typeface="Roboto" panose="02000000000000000000" pitchFamily="2" charset="0"/>
                <a:ea typeface="Roboto" panose="02000000000000000000" pitchFamily="2" charset="0"/>
              </a:rPr>
              <a:t>Bacteria: </a:t>
            </a:r>
            <a:r>
              <a:rPr lang="en-US" sz="700" dirty="0">
                <a:solidFill>
                  <a:srgbClr val="00A0DC"/>
                </a:solidFill>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https://oceanexplorer.noaa.gov/explorations/06mexico/logs/may20/may20.html</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7 </a:t>
            </a:r>
            <a:r>
              <a:rPr lang="en-US" sz="700" b="1" dirty="0">
                <a:solidFill>
                  <a:srgbClr val="7C7C7C"/>
                </a:solidFill>
                <a:latin typeface="Roboto" panose="02000000000000000000" pitchFamily="2" charset="0"/>
                <a:ea typeface="Roboto" panose="02000000000000000000" pitchFamily="2" charset="0"/>
              </a:rPr>
              <a:t>(Vent Zooplankton): </a:t>
            </a:r>
            <a:r>
              <a:rPr lang="en-US" sz="700" dirty="0">
                <a:solidFill>
                  <a:srgbClr val="00A0DC"/>
                </a:solidFill>
                <a:latin typeface="Roboto" panose="02000000000000000000" pitchFamily="2" charset="0"/>
                <a:ea typeface="Roboto" panose="02000000000000000000" pitchFamily="2" charset="0"/>
                <a:hlinkClick r:id="rId9">
                  <a:extLst>
                    <a:ext uri="{A12FA001-AC4F-418D-AE19-62706E023703}">
                      <ahyp:hlinkClr xmlns:ahyp="http://schemas.microsoft.com/office/drawing/2018/hyperlinkcolor" val="tx"/>
                    </a:ext>
                  </a:extLst>
                </a:hlinkClick>
              </a:rPr>
              <a:t>https://oceanexplorer.noaa.gov/explorations/04fire/logs/april14/april14.html</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8 </a:t>
            </a:r>
            <a:r>
              <a:rPr lang="en-US" sz="700" b="1" dirty="0">
                <a:solidFill>
                  <a:srgbClr val="7C7C7C"/>
                </a:solidFill>
                <a:latin typeface="Roboto" panose="02000000000000000000" pitchFamily="2" charset="0"/>
                <a:ea typeface="Roboto" panose="02000000000000000000" pitchFamily="2" charset="0"/>
              </a:rPr>
              <a:t>(Vent Shrimp): </a:t>
            </a:r>
            <a:r>
              <a:rPr lang="en-US" sz="700" dirty="0">
                <a:solidFill>
                  <a:srgbClr val="00A0DC"/>
                </a:solidFill>
                <a:latin typeface="Roboto" panose="02000000000000000000" pitchFamily="2" charset="0"/>
                <a:ea typeface="Roboto" panose="02000000000000000000" pitchFamily="2" charset="0"/>
                <a:hlinkClick r:id="rId10">
                  <a:extLst>
                    <a:ext uri="{A12FA001-AC4F-418D-AE19-62706E023703}">
                      <ahyp:hlinkClr xmlns:ahyp="http://schemas.microsoft.com/office/drawing/2018/hyperlinkcolor" val="tx"/>
                    </a:ext>
                  </a:extLst>
                </a:hlinkClick>
              </a:rPr>
              <a:t>https://oceanexplorer.noaa.gov/explorations/14fire/background/seamounts/media/eifuku_mussels4_hires.jpg</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9 </a:t>
            </a:r>
            <a:r>
              <a:rPr lang="en-US" sz="700" b="1" dirty="0">
                <a:solidFill>
                  <a:srgbClr val="7C7C7C"/>
                </a:solidFill>
                <a:latin typeface="Roboto" panose="02000000000000000000" pitchFamily="2" charset="0"/>
                <a:ea typeface="Roboto" panose="02000000000000000000" pitchFamily="2" charset="0"/>
              </a:rPr>
              <a:t>(Vent Mussel): </a:t>
            </a:r>
            <a:r>
              <a:rPr lang="en-US" sz="700" dirty="0">
                <a:solidFill>
                  <a:srgbClr val="00A0DC"/>
                </a:solidFill>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https://oceanexplorer.noaa.gov/explorations/04fire/logs/april11/media/grazers_600.jpg</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10 </a:t>
            </a:r>
            <a:r>
              <a:rPr lang="en-US" sz="700" b="1" dirty="0">
                <a:solidFill>
                  <a:srgbClr val="7C7C7C"/>
                </a:solidFill>
                <a:latin typeface="Roboto" panose="02000000000000000000" pitchFamily="2" charset="0"/>
                <a:ea typeface="Roboto" panose="02000000000000000000" pitchFamily="2" charset="0"/>
              </a:rPr>
              <a:t>(</a:t>
            </a:r>
            <a:r>
              <a:rPr lang="en-US" sz="700" b="1" dirty="0" err="1">
                <a:solidFill>
                  <a:srgbClr val="7C7C7C"/>
                </a:solidFill>
                <a:latin typeface="Roboto" panose="02000000000000000000" pitchFamily="2" charset="0"/>
                <a:ea typeface="Roboto" panose="02000000000000000000" pitchFamily="2" charset="0"/>
              </a:rPr>
              <a:t>Riftia</a:t>
            </a:r>
            <a:r>
              <a:rPr lang="en-US" sz="700" b="1" dirty="0">
                <a:solidFill>
                  <a:srgbClr val="7C7C7C"/>
                </a:solidFill>
                <a:latin typeface="Roboto" panose="02000000000000000000" pitchFamily="2" charset="0"/>
                <a:ea typeface="Roboto" panose="02000000000000000000" pitchFamily="2" charset="0"/>
              </a:rPr>
              <a:t> Tubeworm): </a:t>
            </a:r>
            <a:r>
              <a:rPr lang="en-US" sz="700" dirty="0">
                <a:solidFill>
                  <a:srgbClr val="00A0DC"/>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https://oceanexplorer.noaa.gov/okeanos/explorations/ex1103/logs/photolog/welcome.html#cbpi=/okeanos/explorations/ex1103/dailyupdates/media/video/0723-vent-site.html</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11 </a:t>
            </a:r>
            <a:r>
              <a:rPr lang="en-US" sz="700" b="1" dirty="0">
                <a:solidFill>
                  <a:srgbClr val="7C7C7C"/>
                </a:solidFill>
                <a:latin typeface="Roboto" panose="02000000000000000000" pitchFamily="2" charset="0"/>
                <a:ea typeface="Roboto" panose="02000000000000000000" pitchFamily="2" charset="0"/>
              </a:rPr>
              <a:t>(Squat Lobsters): </a:t>
            </a:r>
            <a:r>
              <a:rPr lang="en-US" sz="700" dirty="0">
                <a:solidFill>
                  <a:srgbClr val="00A0DC"/>
                </a:solidFill>
                <a:latin typeface="Roboto" panose="02000000000000000000" pitchFamily="2" charset="0"/>
                <a:ea typeface="Roboto" panose="02000000000000000000" pitchFamily="2" charset="0"/>
                <a:hlinkClick r:id="rId11">
                  <a:extLst>
                    <a:ext uri="{A12FA001-AC4F-418D-AE19-62706E023703}">
                      <ahyp:hlinkClr xmlns:ahyp="http://schemas.microsoft.com/office/drawing/2018/hyperlinkcolor" val="tx"/>
                    </a:ext>
                  </a:extLst>
                </a:hlinkClick>
              </a:rPr>
              <a:t>https://oceanexplorer.noaa.gov/explorations/14fire/logs/december08/media/mussels_lobsters_hires.jpg</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12 </a:t>
            </a:r>
            <a:r>
              <a:rPr lang="en-US" sz="700" b="1" dirty="0">
                <a:solidFill>
                  <a:srgbClr val="7C7C7C"/>
                </a:solidFill>
                <a:latin typeface="Roboto" panose="02000000000000000000" pitchFamily="2" charset="0"/>
                <a:ea typeface="Roboto" panose="02000000000000000000" pitchFamily="2" charset="0"/>
              </a:rPr>
              <a:t>(Dandelion Siphonophore):</a:t>
            </a:r>
            <a:r>
              <a:rPr lang="en-US" sz="700" b="1" dirty="0">
                <a:solidFill>
                  <a:srgbClr val="00A0DC"/>
                </a:solidFill>
                <a:latin typeface="Roboto" panose="02000000000000000000" pitchFamily="2" charset="0"/>
                <a:ea typeface="Roboto" panose="02000000000000000000" pitchFamily="2" charset="0"/>
              </a:rPr>
              <a:t> </a:t>
            </a:r>
            <a:r>
              <a:rPr lang="en-US" sz="700" dirty="0">
                <a:solidFill>
                  <a:srgbClr val="00A0DC"/>
                </a:solidFill>
                <a:latin typeface="Roboto" panose="02000000000000000000" pitchFamily="2" charset="0"/>
                <a:ea typeface="Roboto" panose="02000000000000000000" pitchFamily="2" charset="0"/>
                <a:hlinkClick r:id="rId12">
                  <a:extLst>
                    <a:ext uri="{A12FA001-AC4F-418D-AE19-62706E023703}">
                      <ahyp:hlinkClr xmlns:ahyp="http://schemas.microsoft.com/office/drawing/2018/hyperlinkcolor" val="tx"/>
                    </a:ext>
                  </a:extLst>
                </a:hlinkClick>
              </a:rPr>
              <a:t>https://oceanexplorer.noaa.gov/okeanos/explorations/ex1706/logs/july30/welcome.html</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13 </a:t>
            </a:r>
            <a:r>
              <a:rPr lang="en-US" sz="700" b="1" dirty="0">
                <a:solidFill>
                  <a:srgbClr val="7C7C7C"/>
                </a:solidFill>
                <a:latin typeface="Roboto" panose="02000000000000000000" pitchFamily="2" charset="0"/>
                <a:ea typeface="Roboto" panose="02000000000000000000" pitchFamily="2" charset="0"/>
              </a:rPr>
              <a:t>(Eelpout): </a:t>
            </a:r>
            <a:r>
              <a:rPr lang="en-US" sz="700" dirty="0">
                <a:solidFill>
                  <a:srgbClr val="00A0DC"/>
                </a:solidFill>
                <a:latin typeface="Roboto" panose="02000000000000000000" pitchFamily="2" charset="0"/>
                <a:ea typeface="Roboto" panose="02000000000000000000" pitchFamily="2" charset="0"/>
                <a:hlinkClick r:id="rId13">
                  <a:extLst>
                    <a:ext uri="{A12FA001-AC4F-418D-AE19-62706E023703}">
                      <ahyp:hlinkClr xmlns:ahyp="http://schemas.microsoft.com/office/drawing/2018/hyperlinkcolor" val="tx"/>
                    </a:ext>
                  </a:extLst>
                </a:hlinkClick>
              </a:rPr>
              <a:t>https://oceanexplorer.noaa.gov/okeanos/explorations//ex1605/logs/photolog/welcome.html#cbpi=/okeanos/explorations/ex1605/dailyupdates/media/video/0707-fish/0707-fish.html</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14 </a:t>
            </a:r>
            <a:r>
              <a:rPr lang="en-US" sz="700" b="1" dirty="0">
                <a:solidFill>
                  <a:srgbClr val="7C7C7C"/>
                </a:solidFill>
                <a:latin typeface="Roboto" panose="02000000000000000000" pitchFamily="2" charset="0"/>
                <a:ea typeface="Roboto" panose="02000000000000000000" pitchFamily="2" charset="0"/>
              </a:rPr>
              <a:t>(Vent Ratfish): </a:t>
            </a:r>
            <a:r>
              <a:rPr lang="en-US" sz="700" dirty="0">
                <a:solidFill>
                  <a:srgbClr val="00A0DC"/>
                </a:solidFill>
                <a:latin typeface="Roboto" panose="02000000000000000000" pitchFamily="2" charset="0"/>
                <a:ea typeface="Roboto" panose="02000000000000000000" pitchFamily="2" charset="0"/>
                <a:hlinkClick r:id="rId14">
                  <a:extLst>
                    <a:ext uri="{A12FA001-AC4F-418D-AE19-62706E023703}">
                      <ahyp:hlinkClr xmlns:ahyp="http://schemas.microsoft.com/office/drawing/2018/hyperlinkcolor" val="tx"/>
                    </a:ext>
                  </a:extLst>
                </a:hlinkClick>
              </a:rPr>
              <a:t>https://oceanexplorer.noaa.gov/okeanos/explorations/ex1605/dailyupdates/media/video/0504-chimaera/0504-chimaera-1920x1080.mp4</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15 </a:t>
            </a:r>
            <a:r>
              <a:rPr lang="en-US" sz="700" b="1" dirty="0">
                <a:solidFill>
                  <a:srgbClr val="7C7C7C"/>
                </a:solidFill>
                <a:latin typeface="Roboto" panose="02000000000000000000" pitchFamily="2" charset="0"/>
                <a:ea typeface="Roboto" panose="02000000000000000000" pitchFamily="2" charset="0"/>
              </a:rPr>
              <a:t>(Blind Crab): </a:t>
            </a:r>
            <a:r>
              <a:rPr lang="en-US" sz="700" dirty="0">
                <a:solidFill>
                  <a:srgbClr val="00A0DC"/>
                </a:solidFill>
                <a:latin typeface="Roboto" panose="02000000000000000000" pitchFamily="2" charset="0"/>
                <a:ea typeface="Roboto" panose="02000000000000000000" pitchFamily="2" charset="0"/>
                <a:hlinkClick r:id="rId15">
                  <a:extLst>
                    <a:ext uri="{A12FA001-AC4F-418D-AE19-62706E023703}">
                      <ahyp:hlinkClr xmlns:ahyp="http://schemas.microsoft.com/office/drawing/2018/hyperlinkcolor" val="tx"/>
                    </a:ext>
                  </a:extLst>
                </a:hlinkClick>
              </a:rPr>
              <a:t>https://schmidtocean.org/cruise-log-post/animal-life-mariana-back-arc/</a:t>
            </a:r>
            <a:r>
              <a:rPr lang="en-US" sz="700" dirty="0">
                <a:solidFill>
                  <a:srgbClr val="00A0DC"/>
                </a:solidFill>
                <a:latin typeface="Roboto" panose="02000000000000000000" pitchFamily="2" charset="0"/>
                <a:ea typeface="Roboto" panose="02000000000000000000" pitchFamily="2" charset="0"/>
              </a:rPr>
              <a:t> </a:t>
            </a:r>
          </a:p>
          <a:p>
            <a:endParaRPr lang="en-US" sz="700" dirty="0">
              <a:solidFill>
                <a:srgbClr val="7C7C7C"/>
              </a:solidFill>
              <a:latin typeface="Roboto" panose="02000000000000000000" pitchFamily="2" charset="0"/>
              <a:ea typeface="Roboto" panose="02000000000000000000" pitchFamily="2" charset="0"/>
            </a:endParaRPr>
          </a:p>
          <a:p>
            <a:r>
              <a:rPr lang="en-US" sz="700" b="1" dirty="0">
                <a:solidFill>
                  <a:srgbClr val="00A0DC"/>
                </a:solidFill>
                <a:latin typeface="Roboto" panose="02000000000000000000" pitchFamily="2" charset="0"/>
                <a:ea typeface="Roboto" panose="02000000000000000000" pitchFamily="2" charset="0"/>
              </a:rPr>
              <a:t>SLIDE 16 </a:t>
            </a:r>
            <a:r>
              <a:rPr lang="en-US" sz="700" b="1" dirty="0">
                <a:solidFill>
                  <a:srgbClr val="7C7C7C"/>
                </a:solidFill>
                <a:latin typeface="Roboto" panose="02000000000000000000" pitchFamily="2" charset="0"/>
                <a:ea typeface="Roboto" panose="02000000000000000000" pitchFamily="2" charset="0"/>
              </a:rPr>
              <a:t>(Octopus): </a:t>
            </a:r>
            <a:r>
              <a:rPr lang="en-US" sz="700" dirty="0">
                <a:solidFill>
                  <a:srgbClr val="00A0DC"/>
                </a:solidFill>
                <a:latin typeface="Roboto" panose="02000000000000000000" pitchFamily="2" charset="0"/>
                <a:ea typeface="Roboto" panose="02000000000000000000" pitchFamily="2" charset="0"/>
                <a:hlinkClick r:id="rId16">
                  <a:extLst>
                    <a:ext uri="{A12FA001-AC4F-418D-AE19-62706E023703}">
                      <ahyp:hlinkClr xmlns:ahyp="http://schemas.microsoft.com/office/drawing/2018/hyperlinkcolor" val="tx"/>
                    </a:ext>
                  </a:extLst>
                </a:hlinkClick>
              </a:rPr>
              <a:t>https://oceanexplorer.noaa.gov/okeanos/explorations/ex1103/logs/photolog/welcome.html#cbpi=/okeanos/explorations/ex1103/dailyupdates/media/video/0721-octopus.html</a:t>
            </a:r>
            <a:r>
              <a:rPr lang="en-US" sz="700" dirty="0">
                <a:solidFill>
                  <a:srgbClr val="00A0DC"/>
                </a:solidFill>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1257782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5"/>
          <p:cNvSpPr txBox="1">
            <a:spLocks noGrp="1"/>
          </p:cNvSpPr>
          <p:nvPr>
            <p:ph type="body" idx="4294967295"/>
          </p:nvPr>
        </p:nvSpPr>
        <p:spPr>
          <a:xfrm>
            <a:off x="62753" y="1229031"/>
            <a:ext cx="8884023" cy="3822135"/>
          </a:xfrm>
          <a:prstGeom prst="rect">
            <a:avLst/>
          </a:prstGeom>
        </p:spPr>
        <p:txBody>
          <a:bodyPr spcFirstLastPara="1" wrap="square" lIns="91425" tIns="91425" rIns="91425" bIns="91425" anchor="t" anchorCtr="0">
            <a:normAutofit fontScale="92500"/>
          </a:bodyPr>
          <a:lstStyle/>
          <a:p>
            <a:pPr marL="457200" lvl="0" indent="-323850" algn="l" rtl="0">
              <a:spcBef>
                <a:spcPts val="0"/>
              </a:spcBef>
              <a:spcAft>
                <a:spcPts val="0"/>
              </a:spcAft>
              <a:buSzPts val="1500"/>
              <a:buAutoNum type="arabicPeriod"/>
            </a:pPr>
            <a:r>
              <a:rPr lang="en" sz="1600" dirty="0">
                <a:solidFill>
                  <a:srgbClr val="666666"/>
                </a:solidFill>
              </a:rPr>
              <a:t>Read through the following </a:t>
            </a:r>
            <a:r>
              <a:rPr lang="en" sz="1600" b="1" dirty="0">
                <a:solidFill>
                  <a:srgbClr val="666666"/>
                </a:solidFill>
              </a:rPr>
              <a:t>organism cards </a:t>
            </a:r>
            <a:r>
              <a:rPr lang="en" sz="1600" dirty="0">
                <a:solidFill>
                  <a:srgbClr val="666666"/>
                </a:solidFill>
              </a:rPr>
              <a:t>to learn more about several of the organisms that make up a hydrothermal vent community.</a:t>
            </a:r>
            <a:endParaRPr sz="1600" dirty="0">
              <a:solidFill>
                <a:srgbClr val="666666"/>
              </a:solidFill>
            </a:endParaRPr>
          </a:p>
          <a:p>
            <a:pPr marL="457200" lvl="0" indent="-323850" algn="l" rtl="0">
              <a:spcBef>
                <a:spcPts val="0"/>
              </a:spcBef>
              <a:spcAft>
                <a:spcPts val="0"/>
              </a:spcAft>
              <a:buSzPts val="1500"/>
              <a:buAutoNum type="arabicPeriod"/>
            </a:pPr>
            <a:r>
              <a:rPr lang="en" sz="1600" dirty="0">
                <a:solidFill>
                  <a:srgbClr val="666666"/>
                </a:solidFill>
              </a:rPr>
              <a:t>Using the information on the cards, </a:t>
            </a:r>
            <a:r>
              <a:rPr lang="en" sz="1600" b="1" dirty="0">
                <a:solidFill>
                  <a:srgbClr val="666666"/>
                </a:solidFill>
              </a:rPr>
              <a:t>create a food chain </a:t>
            </a:r>
            <a:r>
              <a:rPr lang="en" sz="1600" dirty="0">
                <a:solidFill>
                  <a:srgbClr val="666666"/>
                </a:solidFill>
              </a:rPr>
              <a:t>that includes four of the organism cards on </a:t>
            </a:r>
            <a:r>
              <a:rPr lang="en" sz="1600" u="sng" dirty="0">
                <a:solidFill>
                  <a:srgbClr val="666666"/>
                </a:solidFill>
                <a:hlinkClick r:id="rId3" action="ppaction://hlinksldjump">
                  <a:extLst>
                    <a:ext uri="{A12FA001-AC4F-418D-AE19-62706E023703}">
                      <ahyp:hlinkClr xmlns:ahyp="http://schemas.microsoft.com/office/drawing/2018/hyperlinkcolor" val="tx"/>
                    </a:ext>
                  </a:extLst>
                </a:hlinkClick>
              </a:rPr>
              <a:t>slide 17</a:t>
            </a:r>
            <a:r>
              <a:rPr lang="en" sz="1600" dirty="0">
                <a:solidFill>
                  <a:srgbClr val="666666"/>
                </a:solidFill>
              </a:rPr>
              <a:t>.</a:t>
            </a:r>
            <a:endParaRPr sz="1600" dirty="0">
              <a:solidFill>
                <a:srgbClr val="666666"/>
              </a:solidFill>
            </a:endParaRPr>
          </a:p>
          <a:p>
            <a:pPr marL="914400" lvl="1" indent="-311150" algn="l" rtl="0">
              <a:spcBef>
                <a:spcPts val="0"/>
              </a:spcBef>
              <a:spcAft>
                <a:spcPts val="0"/>
              </a:spcAft>
              <a:buSzPts val="1300"/>
              <a:buAutoNum type="alphaLcPeriod"/>
            </a:pPr>
            <a:r>
              <a:rPr lang="en" sz="1300" dirty="0">
                <a:solidFill>
                  <a:srgbClr val="666666"/>
                </a:solidFill>
              </a:rPr>
              <a:t>Copy the four organisms you wish to use from </a:t>
            </a:r>
            <a:r>
              <a:rPr lang="en" sz="1300" u="sng" dirty="0">
                <a:solidFill>
                  <a:srgbClr val="666666"/>
                </a:solidFill>
                <a:hlinkClick r:id="rId3" action="ppaction://hlinksldjump">
                  <a:extLst>
                    <a:ext uri="{A12FA001-AC4F-418D-AE19-62706E023703}">
                      <ahyp:hlinkClr xmlns:ahyp="http://schemas.microsoft.com/office/drawing/2018/hyperlinkcolor" val="tx"/>
                    </a:ext>
                  </a:extLst>
                </a:hlinkClick>
              </a:rPr>
              <a:t>slide 17</a:t>
            </a:r>
            <a:r>
              <a:rPr lang="en" sz="1300" dirty="0">
                <a:solidFill>
                  <a:srgbClr val="666666"/>
                </a:solidFill>
                <a:hlinkClick r:id="rId3" action="ppaction://hlinksldjump">
                  <a:extLst>
                    <a:ext uri="{A12FA001-AC4F-418D-AE19-62706E023703}">
                      <ahyp:hlinkClr xmlns:ahyp="http://schemas.microsoft.com/office/drawing/2018/hyperlinkcolor" val="tx"/>
                    </a:ext>
                  </a:extLst>
                </a:hlinkClick>
              </a:rPr>
              <a:t> </a:t>
            </a:r>
            <a:r>
              <a:rPr lang="en" sz="1300" dirty="0">
                <a:solidFill>
                  <a:srgbClr val="666666"/>
                </a:solidFill>
              </a:rPr>
              <a:t>and paste onto </a:t>
            </a:r>
            <a:r>
              <a:rPr lang="en" sz="1300" u="sng" dirty="0">
                <a:solidFill>
                  <a:srgbClr val="666666"/>
                </a:solidFill>
                <a:hlinkClick r:id="rId4" action="ppaction://hlinksldjump">
                  <a:extLst>
                    <a:ext uri="{A12FA001-AC4F-418D-AE19-62706E023703}">
                      <ahyp:hlinkClr xmlns:ahyp="http://schemas.microsoft.com/office/drawing/2018/hyperlinkcolor" val="tx"/>
                    </a:ext>
                  </a:extLst>
                </a:hlinkClick>
              </a:rPr>
              <a:t>slide 19</a:t>
            </a:r>
            <a:r>
              <a:rPr lang="en" sz="1300" dirty="0">
                <a:solidFill>
                  <a:srgbClr val="666666"/>
                </a:solidFill>
              </a:rPr>
              <a:t>. </a:t>
            </a:r>
          </a:p>
          <a:p>
            <a:pPr marL="914400" lvl="1" indent="-311150" algn="l" rtl="0">
              <a:spcBef>
                <a:spcPts val="0"/>
              </a:spcBef>
              <a:spcAft>
                <a:spcPts val="0"/>
              </a:spcAft>
              <a:buSzPts val="1300"/>
              <a:buAutoNum type="alphaLcPeriod"/>
            </a:pPr>
            <a:r>
              <a:rPr lang="en" sz="1300" dirty="0">
                <a:solidFill>
                  <a:srgbClr val="666666"/>
                </a:solidFill>
              </a:rPr>
              <a:t>Arrange the organism cards to form a food chain</a:t>
            </a:r>
            <a:r>
              <a:rPr lang="en-US" sz="1300" dirty="0">
                <a:solidFill>
                  <a:srgbClr val="666666"/>
                </a:solidFill>
              </a:rPr>
              <a:t>.</a:t>
            </a:r>
          </a:p>
          <a:p>
            <a:pPr marL="1060450" lvl="2" indent="0">
              <a:buSzPts val="1300"/>
              <a:buNone/>
            </a:pPr>
            <a:r>
              <a:rPr lang="en" sz="1200" b="1" i="1" dirty="0">
                <a:solidFill>
                  <a:srgbClr val="666666"/>
                </a:solidFill>
              </a:rPr>
              <a:t>Hint: </a:t>
            </a:r>
            <a:r>
              <a:rPr lang="en" sz="1200" i="1" dirty="0">
                <a:solidFill>
                  <a:srgbClr val="666666"/>
                </a:solidFill>
              </a:rPr>
              <a:t>You should end up with one organism in each trophic level on </a:t>
            </a:r>
            <a:r>
              <a:rPr lang="en" sz="1200" i="1" u="sng" dirty="0">
                <a:solidFill>
                  <a:srgbClr val="666666"/>
                </a:solidFill>
                <a:hlinkClick r:id="rId4" action="ppaction://hlinksldjump">
                  <a:extLst>
                    <a:ext uri="{A12FA001-AC4F-418D-AE19-62706E023703}">
                      <ahyp:hlinkClr xmlns:ahyp="http://schemas.microsoft.com/office/drawing/2018/hyperlinkcolor" val="tx"/>
                    </a:ext>
                  </a:extLst>
                </a:hlinkClick>
              </a:rPr>
              <a:t>slide 19</a:t>
            </a:r>
            <a:r>
              <a:rPr lang="en" sz="1200" i="1" dirty="0">
                <a:solidFill>
                  <a:srgbClr val="666666"/>
                </a:solidFill>
              </a:rPr>
              <a:t>. </a:t>
            </a:r>
            <a:endParaRPr sz="1200" dirty="0">
              <a:solidFill>
                <a:srgbClr val="666666"/>
              </a:solidFill>
            </a:endParaRPr>
          </a:p>
          <a:p>
            <a:pPr marL="914400" lvl="1" indent="-311150" algn="l" rtl="0">
              <a:spcBef>
                <a:spcPts val="0"/>
              </a:spcBef>
              <a:spcAft>
                <a:spcPts val="0"/>
              </a:spcAft>
              <a:buSzPts val="1300"/>
              <a:buAutoNum type="alphaLcPeriod"/>
            </a:pPr>
            <a:r>
              <a:rPr lang="en" sz="1300" dirty="0">
                <a:solidFill>
                  <a:srgbClr val="666666"/>
                </a:solidFill>
              </a:rPr>
              <a:t>Draw arrows between the organism cards to show the direction that energy is flowing through the food chain.</a:t>
            </a:r>
            <a:endParaRPr sz="1300" dirty="0">
              <a:solidFill>
                <a:srgbClr val="666666"/>
              </a:solidFill>
            </a:endParaRPr>
          </a:p>
          <a:p>
            <a:pPr marL="457200" lvl="0" indent="-323850" algn="l" rtl="0">
              <a:spcBef>
                <a:spcPts val="0"/>
              </a:spcBef>
              <a:spcAft>
                <a:spcPts val="0"/>
              </a:spcAft>
              <a:buSzPts val="1500"/>
              <a:buAutoNum type="arabicPeriod"/>
            </a:pPr>
            <a:r>
              <a:rPr lang="en" sz="1600" dirty="0">
                <a:solidFill>
                  <a:srgbClr val="666666"/>
                </a:solidFill>
              </a:rPr>
              <a:t>Hydrothermal vent food webs are far more complex than a simple food chain. Now, use all of the organism cards on </a:t>
            </a:r>
            <a:r>
              <a:rPr lang="en" sz="1600" u="sng" dirty="0">
                <a:solidFill>
                  <a:srgbClr val="666666"/>
                </a:solidFill>
                <a:hlinkClick r:id="rId3" action="ppaction://hlinksldjump">
                  <a:extLst>
                    <a:ext uri="{A12FA001-AC4F-418D-AE19-62706E023703}">
                      <ahyp:hlinkClr xmlns:ahyp="http://schemas.microsoft.com/office/drawing/2018/hyperlinkcolor" val="tx"/>
                    </a:ext>
                  </a:extLst>
                </a:hlinkClick>
              </a:rPr>
              <a:t>slide 17</a:t>
            </a:r>
            <a:r>
              <a:rPr lang="en" sz="1600" dirty="0">
                <a:solidFill>
                  <a:srgbClr val="666666"/>
                </a:solidFill>
                <a:hlinkClick r:id="rId3" action="ppaction://hlinksldjump">
                  <a:extLst>
                    <a:ext uri="{A12FA001-AC4F-418D-AE19-62706E023703}">
                      <ahyp:hlinkClr xmlns:ahyp="http://schemas.microsoft.com/office/drawing/2018/hyperlinkcolor" val="tx"/>
                    </a:ext>
                  </a:extLst>
                </a:hlinkClick>
              </a:rPr>
              <a:t> </a:t>
            </a:r>
            <a:r>
              <a:rPr lang="en" sz="1600" dirty="0">
                <a:solidFill>
                  <a:srgbClr val="666666"/>
                </a:solidFill>
              </a:rPr>
              <a:t>to </a:t>
            </a:r>
            <a:r>
              <a:rPr lang="en" sz="1600" b="1" dirty="0">
                <a:solidFill>
                  <a:srgbClr val="666666"/>
                </a:solidFill>
              </a:rPr>
              <a:t>create a food web</a:t>
            </a:r>
            <a:r>
              <a:rPr lang="en" sz="1600" dirty="0">
                <a:solidFill>
                  <a:srgbClr val="666666"/>
                </a:solidFill>
              </a:rPr>
              <a:t>.</a:t>
            </a:r>
            <a:endParaRPr sz="1600" dirty="0">
              <a:solidFill>
                <a:srgbClr val="666666"/>
              </a:solidFill>
            </a:endParaRPr>
          </a:p>
          <a:p>
            <a:pPr lvl="1" indent="-311150">
              <a:buSzPts val="1300"/>
              <a:buAutoNum type="alphaLcPeriod"/>
            </a:pPr>
            <a:r>
              <a:rPr lang="en-US" sz="1300" dirty="0">
                <a:solidFill>
                  <a:srgbClr val="666666"/>
                </a:solidFill>
              </a:rPr>
              <a:t>Copy all of the organism cards </a:t>
            </a:r>
            <a:r>
              <a:rPr lang="en" sz="1300" dirty="0">
                <a:solidFill>
                  <a:srgbClr val="666666"/>
                </a:solidFill>
              </a:rPr>
              <a:t>from </a:t>
            </a:r>
            <a:r>
              <a:rPr lang="en" sz="1300" u="sng" dirty="0">
                <a:solidFill>
                  <a:srgbClr val="666666"/>
                </a:solidFill>
                <a:hlinkClick r:id="rId3" action="ppaction://hlinksldjump">
                  <a:extLst>
                    <a:ext uri="{A12FA001-AC4F-418D-AE19-62706E023703}">
                      <ahyp:hlinkClr xmlns:ahyp="http://schemas.microsoft.com/office/drawing/2018/hyperlinkcolor" val="tx"/>
                    </a:ext>
                  </a:extLst>
                </a:hlinkClick>
              </a:rPr>
              <a:t>slide 17</a:t>
            </a:r>
            <a:r>
              <a:rPr lang="en" sz="1300" dirty="0">
                <a:solidFill>
                  <a:srgbClr val="666666"/>
                </a:solidFill>
                <a:hlinkClick r:id="rId3" action="ppaction://hlinksldjump">
                  <a:extLst>
                    <a:ext uri="{A12FA001-AC4F-418D-AE19-62706E023703}">
                      <ahyp:hlinkClr xmlns:ahyp="http://schemas.microsoft.com/office/drawing/2018/hyperlinkcolor" val="tx"/>
                    </a:ext>
                  </a:extLst>
                </a:hlinkClick>
              </a:rPr>
              <a:t> </a:t>
            </a:r>
            <a:r>
              <a:rPr lang="en" sz="1300" dirty="0">
                <a:solidFill>
                  <a:srgbClr val="666666"/>
                </a:solidFill>
              </a:rPr>
              <a:t>and paste onto </a:t>
            </a:r>
            <a:r>
              <a:rPr lang="en" sz="1300" u="sng" dirty="0">
                <a:solidFill>
                  <a:srgbClr val="666666"/>
                </a:solidFill>
                <a:hlinkClick r:id="rId4" action="ppaction://hlinksldjump">
                  <a:extLst>
                    <a:ext uri="{A12FA001-AC4F-418D-AE19-62706E023703}">
                      <ahyp:hlinkClr xmlns:ahyp="http://schemas.microsoft.com/office/drawing/2018/hyperlinkcolor" val="tx"/>
                    </a:ext>
                  </a:extLst>
                </a:hlinkClick>
              </a:rPr>
              <a:t>slide 19</a:t>
            </a:r>
            <a:r>
              <a:rPr lang="en" sz="1300" dirty="0">
                <a:solidFill>
                  <a:srgbClr val="666666"/>
                </a:solidFill>
              </a:rPr>
              <a:t>. </a:t>
            </a:r>
          </a:p>
          <a:p>
            <a:pPr lvl="1" indent="-311150">
              <a:buSzPts val="1300"/>
              <a:buAutoNum type="alphaLcPeriod"/>
            </a:pPr>
            <a:r>
              <a:rPr lang="en-US" sz="1300" dirty="0">
                <a:solidFill>
                  <a:srgbClr val="666666"/>
                </a:solidFill>
              </a:rPr>
              <a:t>Arrange the organism cards by dragging them into the appropriate trophic levels on </a:t>
            </a:r>
            <a:r>
              <a:rPr lang="en-US" sz="1300" u="sng" dirty="0">
                <a:solidFill>
                  <a:srgbClr val="666666"/>
                </a:solidFill>
                <a:hlinkClick r:id="rId4" action="ppaction://hlinksldjump">
                  <a:extLst>
                    <a:ext uri="{A12FA001-AC4F-418D-AE19-62706E023703}">
                      <ahyp:hlinkClr xmlns:ahyp="http://schemas.microsoft.com/office/drawing/2018/hyperlinkcolor" val="tx"/>
                    </a:ext>
                  </a:extLst>
                </a:hlinkClick>
              </a:rPr>
              <a:t>slide 19</a:t>
            </a:r>
            <a:r>
              <a:rPr lang="en-US" sz="1300" dirty="0">
                <a:solidFill>
                  <a:srgbClr val="666666"/>
                </a:solidFill>
                <a:hlinkClick r:id="rId4" action="ppaction://hlinksldjump">
                  <a:extLst>
                    <a:ext uri="{A12FA001-AC4F-418D-AE19-62706E023703}">
                      <ahyp:hlinkClr xmlns:ahyp="http://schemas.microsoft.com/office/drawing/2018/hyperlinkcolor" val="tx"/>
                    </a:ext>
                  </a:extLst>
                </a:hlinkClick>
              </a:rPr>
              <a:t> </a:t>
            </a:r>
            <a:r>
              <a:rPr lang="en-US" sz="1300" dirty="0">
                <a:solidFill>
                  <a:srgbClr val="666666"/>
                </a:solidFill>
              </a:rPr>
              <a:t>to form a food web.</a:t>
            </a:r>
          </a:p>
          <a:p>
            <a:pPr lvl="1" indent="-311150">
              <a:buSzPts val="1300"/>
              <a:buAutoNum type="alphaLcPeriod"/>
            </a:pPr>
            <a:r>
              <a:rPr lang="en-US" sz="1300" dirty="0">
                <a:solidFill>
                  <a:srgbClr val="666666"/>
                </a:solidFill>
              </a:rPr>
              <a:t>Draw arrows between the organism cards to show the direction that energy is flowing through the food chain.</a:t>
            </a:r>
          </a:p>
          <a:p>
            <a:pPr marL="1060450" lvl="2" indent="0" algn="l" rtl="0">
              <a:spcBef>
                <a:spcPts val="0"/>
              </a:spcBef>
              <a:spcAft>
                <a:spcPts val="0"/>
              </a:spcAft>
              <a:buSzPts val="1300"/>
              <a:buNone/>
            </a:pPr>
            <a:r>
              <a:rPr lang="en" sz="1200" b="1" i="1" dirty="0">
                <a:solidFill>
                  <a:srgbClr val="666666"/>
                </a:solidFill>
              </a:rPr>
              <a:t>Hint: </a:t>
            </a:r>
            <a:r>
              <a:rPr lang="en" sz="1200" i="1" dirty="0">
                <a:solidFill>
                  <a:srgbClr val="666666"/>
                </a:solidFill>
              </a:rPr>
              <a:t>Some organisms will eat or be eaten by more than one other organism!</a:t>
            </a:r>
            <a:endParaRPr sz="1200" i="1" dirty="0">
              <a:solidFill>
                <a:srgbClr val="666666"/>
              </a:solidFill>
            </a:endParaRPr>
          </a:p>
        </p:txBody>
      </p:sp>
      <p:sp>
        <p:nvSpPr>
          <p:cNvPr id="4" name="Google Shape;64;p13">
            <a:extLst>
              <a:ext uri="{FF2B5EF4-FFF2-40B4-BE49-F238E27FC236}">
                <a16:creationId xmlns:a16="http://schemas.microsoft.com/office/drawing/2014/main" id="{A7469AF7-48E7-4C19-B4C6-C49ED0442409}"/>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Activity Instructions </a:t>
            </a:r>
            <a:r>
              <a:rPr kumimoji="0" lang="en-US" sz="2200" b="0" i="0" u="none" strike="noStrike" kern="0" cap="none" spc="0" normalizeH="0" baseline="0" noProof="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(digital version, </a:t>
            </a:r>
            <a:r>
              <a:rPr kumimoji="0" lang="en-US" sz="2200" b="0" i="1" u="none" strike="noStrike" kern="0" cap="none" spc="0" normalizeH="0" baseline="0" noProof="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option 2</a:t>
            </a:r>
            <a:r>
              <a:rPr kumimoji="0" lang="en-US" sz="2200" b="0" i="0" u="none" strike="noStrike" kern="0" cap="none" spc="0" normalizeH="0" baseline="0" noProof="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a:t>
            </a:r>
            <a:endParaRPr kumimoji="0" lang="en-US" sz="2200" b="0" i="0"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8" name="Slide Number Placeholder 1">
            <a:extLst>
              <a:ext uri="{FF2B5EF4-FFF2-40B4-BE49-F238E27FC236}">
                <a16:creationId xmlns:a16="http://schemas.microsoft.com/office/drawing/2014/main" id="{3F8035AC-079E-4051-8C06-D0188E14A6DB}"/>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3</a:t>
            </a:fld>
            <a:endParaRPr lang="en" sz="800" dirty="0">
              <a:solidFill>
                <a:schemeClr val="bg1">
                  <a:lumMod val="50000"/>
                </a:schemeClr>
              </a:solidFill>
            </a:endParaRPr>
          </a:p>
        </p:txBody>
      </p:sp>
    </p:spTree>
    <p:extLst>
      <p:ext uri="{BB962C8B-B14F-4D97-AF65-F5344CB8AC3E}">
        <p14:creationId xmlns:p14="http://schemas.microsoft.com/office/powerpoint/2010/main" val="1347828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16" descr="Hydrogen Sulfide"/>
          <p:cNvSpPr txBox="1"/>
          <p:nvPr/>
        </p:nvSpPr>
        <p:spPr>
          <a:xfrm>
            <a:off x="1637088" y="1692902"/>
            <a:ext cx="3017400" cy="1046410"/>
          </a:xfrm>
          <a:prstGeom prst="rect">
            <a:avLst/>
          </a:prstGeom>
          <a:solidFill>
            <a:srgbClr val="FBA63B"/>
          </a:solidFill>
          <a:ln w="76200" cap="flat" cmpd="sng">
            <a:noFill/>
            <a:prstDash val="solid"/>
            <a:round/>
            <a:headEnd type="none" w="sm" len="sm"/>
            <a:tailEnd type="none" w="sm" len="sm"/>
          </a:ln>
        </p:spPr>
        <p:txBody>
          <a:bodyPr spcFirstLastPara="1" wrap="square" lIns="91425" tIns="91425" rIns="91425" bIns="91425" anchor="t" anchorCtr="0">
            <a:spAutoFit/>
          </a:bodyPr>
          <a:lstStyle/>
          <a:p>
            <a:pPr marL="0" lvl="0" indent="457200" algn="l" rtl="0">
              <a:spcBef>
                <a:spcPts val="0"/>
              </a:spcBef>
              <a:spcAft>
                <a:spcPts val="0"/>
              </a:spcAft>
              <a:buNone/>
            </a:pPr>
            <a:r>
              <a:rPr lang="en" sz="3400" b="1" dirty="0">
                <a:latin typeface="Roboto"/>
                <a:ea typeface="Roboto"/>
                <a:cs typeface="Roboto"/>
                <a:sym typeface="Roboto"/>
              </a:rPr>
              <a:t>     H</a:t>
            </a:r>
            <a:r>
              <a:rPr lang="en" sz="3400" b="1" baseline="-25000" dirty="0">
                <a:latin typeface="Roboto"/>
                <a:ea typeface="Roboto"/>
                <a:cs typeface="Roboto"/>
                <a:sym typeface="Roboto"/>
              </a:rPr>
              <a:t>2</a:t>
            </a:r>
            <a:r>
              <a:rPr lang="en" sz="3400" b="1" dirty="0">
                <a:latin typeface="Roboto"/>
                <a:ea typeface="Roboto"/>
                <a:cs typeface="Roboto"/>
                <a:sym typeface="Roboto"/>
              </a:rPr>
              <a:t>S</a:t>
            </a:r>
            <a:endParaRPr sz="2200" b="1" dirty="0">
              <a:latin typeface="Roboto"/>
              <a:ea typeface="Roboto"/>
              <a:cs typeface="Roboto"/>
              <a:sym typeface="Roboto"/>
            </a:endParaRPr>
          </a:p>
          <a:p>
            <a:pPr marL="0" lvl="0" indent="0" algn="l" rtl="0">
              <a:spcBef>
                <a:spcPts val="0"/>
              </a:spcBef>
              <a:spcAft>
                <a:spcPts val="0"/>
              </a:spcAft>
              <a:buNone/>
            </a:pPr>
            <a:r>
              <a:rPr lang="en" sz="2200" b="1" dirty="0">
                <a:latin typeface="Roboto"/>
                <a:ea typeface="Roboto"/>
                <a:cs typeface="Roboto"/>
                <a:sym typeface="Roboto"/>
              </a:rPr>
              <a:t>     Hydrogen Sulfide</a:t>
            </a:r>
            <a:endParaRPr sz="2200" b="1" dirty="0">
              <a:latin typeface="Roboto"/>
              <a:ea typeface="Roboto"/>
              <a:cs typeface="Roboto"/>
              <a:sym typeface="Roboto"/>
            </a:endParaRPr>
          </a:p>
        </p:txBody>
      </p:sp>
      <p:sp>
        <p:nvSpPr>
          <p:cNvPr id="94" name="Google Shape;94;p16" descr="Carbon dioxide"/>
          <p:cNvSpPr txBox="1"/>
          <p:nvPr/>
        </p:nvSpPr>
        <p:spPr>
          <a:xfrm>
            <a:off x="1637087" y="3063630"/>
            <a:ext cx="3017399" cy="1046410"/>
          </a:xfrm>
          <a:prstGeom prst="rect">
            <a:avLst/>
          </a:prstGeom>
          <a:solidFill>
            <a:srgbClr val="FBA63B"/>
          </a:solidFill>
          <a:ln w="76200" cap="flat" cmpd="sng">
            <a:noFill/>
            <a:prstDash val="solid"/>
            <a:round/>
            <a:headEnd type="none" w="sm" len="sm"/>
            <a:tailEnd type="none" w="sm" len="sm"/>
          </a:ln>
        </p:spPr>
        <p:txBody>
          <a:bodyPr spcFirstLastPara="1" wrap="square" lIns="91425" tIns="91425" rIns="91425" bIns="91425" anchor="t" anchorCtr="0">
            <a:spAutoFit/>
          </a:bodyPr>
          <a:lstStyle/>
          <a:p>
            <a:pPr marL="0" lvl="0" indent="457200" algn="l" rtl="0">
              <a:spcBef>
                <a:spcPts val="0"/>
              </a:spcBef>
              <a:spcAft>
                <a:spcPts val="0"/>
              </a:spcAft>
              <a:buNone/>
            </a:pPr>
            <a:r>
              <a:rPr lang="en" sz="3400" b="1" dirty="0">
                <a:latin typeface="Roboto"/>
                <a:ea typeface="Roboto"/>
                <a:cs typeface="Roboto"/>
                <a:sym typeface="Roboto"/>
              </a:rPr>
              <a:t>     CO</a:t>
            </a:r>
            <a:r>
              <a:rPr lang="en" sz="3400" b="1" baseline="-25000" dirty="0">
                <a:latin typeface="Roboto"/>
                <a:ea typeface="Roboto"/>
                <a:cs typeface="Roboto"/>
                <a:sym typeface="Roboto"/>
              </a:rPr>
              <a:t>2</a:t>
            </a:r>
            <a:endParaRPr sz="2200" b="1" dirty="0">
              <a:latin typeface="Roboto"/>
              <a:ea typeface="Roboto"/>
              <a:cs typeface="Roboto"/>
              <a:sym typeface="Roboto"/>
            </a:endParaRPr>
          </a:p>
          <a:p>
            <a:pPr marL="0" lvl="0" indent="0" algn="l" rtl="0">
              <a:spcBef>
                <a:spcPts val="0"/>
              </a:spcBef>
              <a:spcAft>
                <a:spcPts val="0"/>
              </a:spcAft>
              <a:buNone/>
            </a:pPr>
            <a:r>
              <a:rPr lang="en" sz="2200" b="1" dirty="0">
                <a:latin typeface="Roboto"/>
                <a:ea typeface="Roboto"/>
                <a:cs typeface="Roboto"/>
                <a:sym typeface="Roboto"/>
              </a:rPr>
              <a:t>     Carbon Dioxide</a:t>
            </a:r>
            <a:endParaRPr sz="2200" b="1" dirty="0">
              <a:latin typeface="Roboto"/>
              <a:ea typeface="Roboto"/>
              <a:cs typeface="Roboto"/>
              <a:sym typeface="Roboto"/>
            </a:endParaRPr>
          </a:p>
        </p:txBody>
      </p:sp>
      <p:sp>
        <p:nvSpPr>
          <p:cNvPr id="95" name="Google Shape;95;p16" descr="Oxygen"/>
          <p:cNvSpPr txBox="1"/>
          <p:nvPr/>
        </p:nvSpPr>
        <p:spPr>
          <a:xfrm>
            <a:off x="4999372" y="1686095"/>
            <a:ext cx="2829300" cy="1046410"/>
          </a:xfrm>
          <a:prstGeom prst="rect">
            <a:avLst/>
          </a:prstGeom>
          <a:solidFill>
            <a:srgbClr val="FBA63B"/>
          </a:solidFill>
          <a:ln w="76200" cap="flat" cmpd="sng">
            <a:noFill/>
            <a:prstDash val="solid"/>
            <a:round/>
            <a:headEnd type="none" w="sm" len="sm"/>
            <a:tailEnd type="none" w="sm" len="sm"/>
          </a:ln>
        </p:spPr>
        <p:txBody>
          <a:bodyPr spcFirstLastPara="1" wrap="square" lIns="91425" tIns="91425" rIns="91425" bIns="91425" anchor="t" anchorCtr="0">
            <a:spAutoFit/>
          </a:bodyPr>
          <a:lstStyle/>
          <a:p>
            <a:pPr marL="457200" lvl="0" indent="457200" algn="l" rtl="0">
              <a:spcBef>
                <a:spcPts val="0"/>
              </a:spcBef>
              <a:spcAft>
                <a:spcPts val="0"/>
              </a:spcAft>
              <a:buNone/>
            </a:pPr>
            <a:r>
              <a:rPr lang="en" sz="3400" b="1" dirty="0">
                <a:latin typeface="Roboto"/>
                <a:ea typeface="Roboto"/>
                <a:cs typeface="Roboto"/>
                <a:sym typeface="Roboto"/>
              </a:rPr>
              <a:t>O</a:t>
            </a:r>
            <a:r>
              <a:rPr lang="en" sz="3400" b="1" baseline="-25000" dirty="0">
                <a:latin typeface="Roboto"/>
                <a:ea typeface="Roboto"/>
                <a:cs typeface="Roboto"/>
                <a:sym typeface="Roboto"/>
              </a:rPr>
              <a:t>2</a:t>
            </a:r>
            <a:endParaRPr lang="en-US" sz="2200" b="1" dirty="0">
              <a:latin typeface="Roboto"/>
              <a:ea typeface="Roboto"/>
              <a:cs typeface="Roboto"/>
              <a:sym typeface="Roboto"/>
            </a:endParaRPr>
          </a:p>
          <a:p>
            <a:pPr marL="0" lvl="0" indent="0" algn="l" rtl="0">
              <a:spcBef>
                <a:spcPts val="0"/>
              </a:spcBef>
              <a:spcAft>
                <a:spcPts val="0"/>
              </a:spcAft>
              <a:buNone/>
            </a:pPr>
            <a:r>
              <a:rPr lang="en" sz="2200" b="1" dirty="0">
                <a:latin typeface="Roboto"/>
                <a:ea typeface="Roboto"/>
                <a:cs typeface="Roboto"/>
                <a:sym typeface="Roboto"/>
              </a:rPr>
              <a:t>          </a:t>
            </a:r>
            <a:r>
              <a:rPr lang="en-US" sz="2200" b="1" dirty="0">
                <a:latin typeface="Roboto"/>
                <a:ea typeface="Roboto"/>
                <a:cs typeface="Roboto"/>
                <a:sym typeface="Roboto"/>
              </a:rPr>
              <a:t>Oxygen</a:t>
            </a:r>
          </a:p>
        </p:txBody>
      </p:sp>
      <p:sp>
        <p:nvSpPr>
          <p:cNvPr id="96" name="Google Shape;96;p16" descr="Methane"/>
          <p:cNvSpPr txBox="1"/>
          <p:nvPr/>
        </p:nvSpPr>
        <p:spPr>
          <a:xfrm>
            <a:off x="4999372" y="3063630"/>
            <a:ext cx="2829300" cy="1046410"/>
          </a:xfrm>
          <a:prstGeom prst="rect">
            <a:avLst/>
          </a:prstGeom>
          <a:solidFill>
            <a:srgbClr val="FBA63B"/>
          </a:solidFill>
          <a:ln w="76200" cap="flat" cmpd="sng">
            <a:noFill/>
            <a:prstDash val="solid"/>
            <a:round/>
            <a:headEnd type="none" w="sm" len="sm"/>
            <a:tailEnd type="none" w="sm" len="sm"/>
          </a:ln>
        </p:spPr>
        <p:txBody>
          <a:bodyPr spcFirstLastPara="1" wrap="square" lIns="91425" tIns="91425" rIns="91425" bIns="91425" anchor="t" anchorCtr="0">
            <a:spAutoFit/>
          </a:bodyPr>
          <a:lstStyle/>
          <a:p>
            <a:pPr marL="0" lvl="0" indent="457200" algn="l" rtl="0">
              <a:spcBef>
                <a:spcPts val="0"/>
              </a:spcBef>
              <a:spcAft>
                <a:spcPts val="0"/>
              </a:spcAft>
              <a:buNone/>
            </a:pPr>
            <a:r>
              <a:rPr lang="en" sz="3400" b="1" dirty="0">
                <a:latin typeface="Roboto"/>
                <a:ea typeface="Roboto"/>
                <a:cs typeface="Roboto"/>
                <a:sym typeface="Roboto"/>
              </a:rPr>
              <a:t>     CH</a:t>
            </a:r>
            <a:r>
              <a:rPr lang="en" sz="3400" b="1" baseline="-25000" dirty="0">
                <a:latin typeface="Roboto"/>
                <a:ea typeface="Roboto"/>
                <a:cs typeface="Roboto"/>
                <a:sym typeface="Roboto"/>
              </a:rPr>
              <a:t>4</a:t>
            </a:r>
            <a:endParaRPr sz="2200" b="1" dirty="0">
              <a:latin typeface="Roboto"/>
              <a:ea typeface="Roboto"/>
              <a:cs typeface="Roboto"/>
              <a:sym typeface="Roboto"/>
            </a:endParaRPr>
          </a:p>
          <a:p>
            <a:pPr marL="0" lvl="0" indent="0" algn="l" rtl="0">
              <a:spcBef>
                <a:spcPts val="0"/>
              </a:spcBef>
              <a:spcAft>
                <a:spcPts val="0"/>
              </a:spcAft>
              <a:buNone/>
            </a:pPr>
            <a:r>
              <a:rPr lang="en" sz="2200" b="1" dirty="0">
                <a:latin typeface="Roboto"/>
                <a:ea typeface="Roboto"/>
                <a:cs typeface="Roboto"/>
                <a:sym typeface="Roboto"/>
              </a:rPr>
              <a:t>             Methane</a:t>
            </a:r>
            <a:endParaRPr sz="2200" b="1" dirty="0">
              <a:latin typeface="Roboto"/>
              <a:ea typeface="Roboto"/>
              <a:cs typeface="Roboto"/>
              <a:sym typeface="Roboto"/>
            </a:endParaRPr>
          </a:p>
        </p:txBody>
      </p:sp>
      <p:sp>
        <p:nvSpPr>
          <p:cNvPr id="7" name="Google Shape;64;p13">
            <a:extLst>
              <a:ext uri="{FF2B5EF4-FFF2-40B4-BE49-F238E27FC236}">
                <a16:creationId xmlns:a16="http://schemas.microsoft.com/office/drawing/2014/main" id="{B19C6755-F305-40E6-9FE4-742E8063C2EF}"/>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Hydrothermal Vent Chemicals</a:t>
            </a:r>
          </a:p>
        </p:txBody>
      </p:sp>
      <p:sp>
        <p:nvSpPr>
          <p:cNvPr id="11" name="Slide Number Placeholder 1">
            <a:extLst>
              <a:ext uri="{FF2B5EF4-FFF2-40B4-BE49-F238E27FC236}">
                <a16:creationId xmlns:a16="http://schemas.microsoft.com/office/drawing/2014/main" id="{08DB4F22-FCB8-4BA2-AC6F-5DCBEB075C72}"/>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4</a:t>
            </a:fld>
            <a:endParaRPr lang="en" sz="800" dirty="0">
              <a:solidFill>
                <a:schemeClr val="bg1">
                  <a:lumMod val="5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7"/>
          <p:cNvSpPr txBox="1">
            <a:spLocks noGrp="1"/>
          </p:cNvSpPr>
          <p:nvPr>
            <p:ph type="body" idx="4294967295"/>
          </p:nvPr>
        </p:nvSpPr>
        <p:spPr>
          <a:xfrm>
            <a:off x="3419366" y="1563424"/>
            <a:ext cx="4827751" cy="304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t>These free-swimming microbes </a:t>
            </a:r>
            <a:r>
              <a:rPr lang="en" sz="1100" dirty="0"/>
              <a:t>have four long flagella (tails) that help propel them through the water. These bacteria are also able to form bacterial mats that appear stringy or wispy in texture. </a:t>
            </a:r>
            <a:endParaRPr sz="1100" dirty="0"/>
          </a:p>
          <a:p>
            <a:pPr marL="0" lvl="0" indent="0" algn="l" rtl="0">
              <a:spcBef>
                <a:spcPts val="1200"/>
              </a:spcBef>
              <a:spcAft>
                <a:spcPts val="0"/>
              </a:spcAft>
              <a:buNone/>
            </a:pPr>
            <a:r>
              <a:rPr lang="en" sz="1100" dirty="0"/>
              <a:t>The bacteria are chemosynthetic. They oxidize hydrogen sulfide, add carbon dioxide and oxygen to produce sugar (food), sulfur, and water. The food that chemosynthetic bacteria produce serves as the base of the hydrothermal vent food web.</a:t>
            </a:r>
            <a:endParaRPr sz="800" i="1" dirty="0"/>
          </a:p>
        </p:txBody>
      </p:sp>
      <p:pic>
        <p:nvPicPr>
          <p:cNvPr id="103" name="Google Shape;103;p17" descr="These free-swimming microbes have four long flagella (tails) that help propel them through the water. These bacteria are also able to form bacterial mats that appear stringy or wispy in texture. &#10;"/>
          <p:cNvPicPr preferRelativeResize="0"/>
          <p:nvPr/>
        </p:nvPicPr>
        <p:blipFill rotWithShape="1">
          <a:blip r:embed="rId3">
            <a:alphaModFix/>
          </a:blip>
          <a:srcRect b="12393"/>
          <a:stretch/>
        </p:blipFill>
        <p:spPr>
          <a:xfrm>
            <a:off x="598958" y="1420083"/>
            <a:ext cx="2599691" cy="1667641"/>
          </a:xfrm>
          <a:prstGeom prst="rect">
            <a:avLst/>
          </a:prstGeom>
          <a:noFill/>
          <a:ln>
            <a:noFill/>
          </a:ln>
        </p:spPr>
      </p:pic>
      <p:pic>
        <p:nvPicPr>
          <p:cNvPr id="104" name="Google Shape;104;p17" descr="The bacteria are chemosynthetic. They oxidize hydrogen sulfide, add carbon dioxide and oxygen to produce sugar (food), sulfur, and water. The food that chemosynthetic bacteria produce serves as the base of the hydrothermal vent food web.&#10;"/>
          <p:cNvPicPr preferRelativeResize="0"/>
          <p:nvPr/>
        </p:nvPicPr>
        <p:blipFill>
          <a:blip r:embed="rId4">
            <a:alphaModFix/>
          </a:blip>
          <a:stretch>
            <a:fillRect/>
          </a:stretch>
        </p:blipFill>
        <p:spPr>
          <a:xfrm>
            <a:off x="598958" y="3151907"/>
            <a:ext cx="2599691" cy="1700369"/>
          </a:xfrm>
          <a:prstGeom prst="rect">
            <a:avLst/>
          </a:prstGeom>
          <a:noFill/>
          <a:ln>
            <a:noFill/>
          </a:ln>
        </p:spPr>
      </p:pic>
      <p:sp>
        <p:nvSpPr>
          <p:cNvPr id="6" name="Google Shape;64;p13">
            <a:extLst>
              <a:ext uri="{FF2B5EF4-FFF2-40B4-BE49-F238E27FC236}">
                <a16:creationId xmlns:a16="http://schemas.microsoft.com/office/drawing/2014/main" id="{4E803FC4-A973-4EA2-8C4C-CE47C801D1DF}"/>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Vent Bacteria, </a:t>
            </a:r>
            <a:r>
              <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Arcobacter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sulfidicus</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2" name="Half Frame 1">
            <a:extLst>
              <a:ext uri="{FF2B5EF4-FFF2-40B4-BE49-F238E27FC236}">
                <a16:creationId xmlns:a16="http://schemas.microsoft.com/office/drawing/2014/main" id="{40DC06B7-6640-48EB-AAE2-19E4402F2935}"/>
              </a:ext>
              <a:ext uri="{C183D7F6-B498-43B3-948B-1728B52AA6E4}">
                <adec:decorative xmlns:adec="http://schemas.microsoft.com/office/drawing/2017/decorative" val="1"/>
              </a:ext>
            </a:extLst>
          </p:cNvPr>
          <p:cNvSpPr/>
          <p:nvPr/>
        </p:nvSpPr>
        <p:spPr>
          <a:xfrm>
            <a:off x="535456" y="1377696"/>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a:extLst>
              <a:ext uri="{FF2B5EF4-FFF2-40B4-BE49-F238E27FC236}">
                <a16:creationId xmlns:a16="http://schemas.microsoft.com/office/drawing/2014/main" id="{2B8A59C4-DBC5-445A-9910-C380A6AF635A}"/>
              </a:ext>
              <a:ext uri="{C183D7F6-B498-43B3-948B-1728B52AA6E4}">
                <adec:decorative xmlns:adec="http://schemas.microsoft.com/office/drawing/2017/decorative" val="1"/>
              </a:ext>
            </a:extLst>
          </p:cNvPr>
          <p:cNvSpPr/>
          <p:nvPr/>
        </p:nvSpPr>
        <p:spPr>
          <a:xfrm>
            <a:off x="535456" y="3109976"/>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Slide Number Placeholder 1">
            <a:extLst>
              <a:ext uri="{FF2B5EF4-FFF2-40B4-BE49-F238E27FC236}">
                <a16:creationId xmlns:a16="http://schemas.microsoft.com/office/drawing/2014/main" id="{67C41466-6AAB-4781-BC39-CAAF39BE6D8E}"/>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5</a:t>
            </a:fld>
            <a:endParaRPr lang="en" sz="800" dirty="0">
              <a:solidFill>
                <a:schemeClr val="bg1">
                  <a:lumMod val="50000"/>
                </a:schemeClr>
              </a:solidFill>
            </a:endParaRPr>
          </a:p>
        </p:txBody>
      </p:sp>
      <p:sp>
        <p:nvSpPr>
          <p:cNvPr id="9" name="TextBox 8">
            <a:extLst>
              <a:ext uri="{FF2B5EF4-FFF2-40B4-BE49-F238E27FC236}">
                <a16:creationId xmlns:a16="http://schemas.microsoft.com/office/drawing/2014/main" id="{7D3CEC5F-439D-4412-A59E-EAFC84EBCCD6}"/>
              </a:ext>
            </a:extLst>
          </p:cNvPr>
          <p:cNvSpPr txBox="1"/>
          <p:nvPr/>
        </p:nvSpPr>
        <p:spPr>
          <a:xfrm>
            <a:off x="3388257" y="4445144"/>
            <a:ext cx="5493090" cy="33855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Top: </a:t>
            </a:r>
            <a:r>
              <a:rPr lang="en-US" sz="800" i="1" dirty="0">
                <a:solidFill>
                  <a:srgbClr val="7C7C7C"/>
                </a:solidFill>
                <a:latin typeface="Roboto" panose="02000000000000000000" pitchFamily="2" charset="0"/>
                <a:ea typeface="Roboto" panose="02000000000000000000" pitchFamily="2" charset="0"/>
              </a:rPr>
              <a:t>Image courtesy of Submarine Ring of Fire 2002, NOAA Ocean Exploration. </a:t>
            </a:r>
          </a:p>
          <a:p>
            <a:r>
              <a:rPr lang="en-US" sz="800" b="1" i="1" dirty="0">
                <a:solidFill>
                  <a:srgbClr val="7C7C7C"/>
                </a:solidFill>
                <a:latin typeface="Roboto" panose="02000000000000000000" pitchFamily="2" charset="0"/>
                <a:ea typeface="Roboto" panose="02000000000000000000" pitchFamily="2" charset="0"/>
              </a:rPr>
              <a:t>Bottom: </a:t>
            </a:r>
            <a:r>
              <a:rPr lang="en-US" sz="800" i="1" dirty="0">
                <a:solidFill>
                  <a:srgbClr val="7C7C7C"/>
                </a:solidFill>
                <a:latin typeface="Roboto" panose="02000000000000000000" pitchFamily="2" charset="0"/>
                <a:ea typeface="Roboto" panose="02000000000000000000" pitchFamily="2" charset="0"/>
              </a:rPr>
              <a:t>Image adapted from “New Vent Site” video. Courtesy of NOAA Ocean Exploration, </a:t>
            </a:r>
            <a:r>
              <a:rPr lang="en-US" sz="800" i="1" dirty="0" err="1">
                <a:solidFill>
                  <a:srgbClr val="7C7C7C"/>
                </a:solidFill>
                <a:latin typeface="Roboto" panose="02000000000000000000" pitchFamily="2" charset="0"/>
                <a:ea typeface="Roboto" panose="02000000000000000000" pitchFamily="2" charset="0"/>
              </a:rPr>
              <a:t>Galapágos</a:t>
            </a:r>
            <a:r>
              <a:rPr lang="en-US" sz="800" i="1" dirty="0">
                <a:solidFill>
                  <a:srgbClr val="7C7C7C"/>
                </a:solidFill>
                <a:latin typeface="Roboto" panose="02000000000000000000" pitchFamily="2" charset="0"/>
                <a:ea typeface="Roboto" panose="02000000000000000000" pitchFamily="2" charset="0"/>
              </a:rPr>
              <a:t> Rift Expedition 2011.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body" idx="4294967295"/>
          </p:nvPr>
        </p:nvSpPr>
        <p:spPr>
          <a:xfrm>
            <a:off x="3467456" y="1268001"/>
            <a:ext cx="5231606" cy="3636438"/>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b="1" dirty="0"/>
              <a:t>Symbiotic vent bacteria </a:t>
            </a:r>
            <a:r>
              <a:rPr lang="en" sz="1200" dirty="0"/>
              <a:t>are found inside the tissues of other vent animals, such as tubeworms or mussels. </a:t>
            </a:r>
            <a:endParaRPr sz="1200" dirty="0"/>
          </a:p>
          <a:p>
            <a:pPr marL="0" lvl="0" indent="0" algn="l" rtl="0">
              <a:spcBef>
                <a:spcPts val="1200"/>
              </a:spcBef>
              <a:spcAft>
                <a:spcPts val="0"/>
              </a:spcAft>
              <a:buNone/>
            </a:pPr>
            <a:r>
              <a:rPr lang="en" sz="1200" dirty="0"/>
              <a:t>The bacteria are chemosynthetic. </a:t>
            </a:r>
            <a:r>
              <a:rPr lang="en" sz="1200" dirty="0">
                <a:solidFill>
                  <a:srgbClr val="7C7C7C"/>
                </a:solidFill>
              </a:rPr>
              <a:t>They </a:t>
            </a:r>
            <a:r>
              <a:rPr lang="en" sz="1200" b="1" dirty="0">
                <a:solidFill>
                  <a:srgbClr val="7C7C7C"/>
                </a:solidFill>
              </a:rPr>
              <a:t>oxidize</a:t>
            </a:r>
            <a:r>
              <a:rPr lang="en" sz="1200" dirty="0">
                <a:solidFill>
                  <a:srgbClr val="7C7C7C"/>
                </a:solidFill>
              </a:rPr>
              <a:t> </a:t>
            </a:r>
            <a:r>
              <a:rPr lang="en" sz="1200" dirty="0"/>
              <a:t>hydrogen sulfide, add carbon dioxide and oxygen to produce sugar (food), sulfur, and water. The food that chemosynthetic bacteria produce serves as the base of the hydrothermal vent food web.</a:t>
            </a:r>
            <a:endParaRPr sz="1200" dirty="0"/>
          </a:p>
          <a:p>
            <a:pPr marL="0" lvl="0" indent="0" algn="l" rtl="0">
              <a:spcBef>
                <a:spcPts val="1200"/>
              </a:spcBef>
              <a:spcAft>
                <a:spcPts val="0"/>
              </a:spcAft>
              <a:buNone/>
            </a:pPr>
            <a:r>
              <a:rPr lang="en" dirty="0"/>
              <a:t>The food the bacteria makes is shared with the host organism, and in return the bacteria has a safe home.</a:t>
            </a:r>
            <a:endParaRPr dirty="0"/>
          </a:p>
          <a:p>
            <a:pPr marL="0" lvl="0" indent="0" algn="l" rtl="0">
              <a:spcBef>
                <a:spcPts val="1200"/>
              </a:spcBef>
              <a:spcAft>
                <a:spcPts val="0"/>
              </a:spcAft>
              <a:buNone/>
            </a:pPr>
            <a:r>
              <a:rPr lang="en" dirty="0"/>
              <a:t>The image to the left shows two symbiotic microbes found living inside the tissues of vent mussels. </a:t>
            </a:r>
            <a:endParaRPr dirty="0"/>
          </a:p>
        </p:txBody>
      </p:sp>
      <p:pic>
        <p:nvPicPr>
          <p:cNvPr id="112" name="Google Shape;112;p18" descr="Symbiotic vent bacteria are found inside the tissues of other vent animals, such as tubeworms or mussels. &#10;"/>
          <p:cNvPicPr preferRelativeResize="0"/>
          <p:nvPr/>
        </p:nvPicPr>
        <p:blipFill rotWithShape="1">
          <a:blip r:embed="rId3">
            <a:alphaModFix/>
          </a:blip>
          <a:srcRect l="35604"/>
          <a:stretch/>
        </p:blipFill>
        <p:spPr>
          <a:xfrm>
            <a:off x="0" y="1268000"/>
            <a:ext cx="1360625" cy="1584725"/>
          </a:xfrm>
          <a:prstGeom prst="rect">
            <a:avLst/>
          </a:prstGeom>
          <a:noFill/>
          <a:ln>
            <a:noFill/>
          </a:ln>
        </p:spPr>
      </p:pic>
      <p:cxnSp>
        <p:nvCxnSpPr>
          <p:cNvPr id="113" name="Google Shape;113;p18">
            <a:extLst>
              <a:ext uri="{C183D7F6-B498-43B3-948B-1728B52AA6E4}">
                <adec:decorative xmlns:adec="http://schemas.microsoft.com/office/drawing/2017/decorative" val="1"/>
              </a:ext>
            </a:extLst>
          </p:cNvPr>
          <p:cNvCxnSpPr>
            <a:cxnSpLocks/>
          </p:cNvCxnSpPr>
          <p:nvPr/>
        </p:nvCxnSpPr>
        <p:spPr>
          <a:xfrm>
            <a:off x="1080100" y="2109338"/>
            <a:ext cx="651134" cy="2600381"/>
          </a:xfrm>
          <a:prstGeom prst="straightConnector1">
            <a:avLst/>
          </a:prstGeom>
          <a:noFill/>
          <a:ln w="19050" cap="flat" cmpd="sng">
            <a:solidFill>
              <a:srgbClr val="CCCCCC"/>
            </a:solidFill>
            <a:prstDash val="solid"/>
            <a:round/>
            <a:headEnd type="none" w="med" len="med"/>
            <a:tailEnd type="none" w="med" len="med"/>
          </a:ln>
        </p:spPr>
      </p:cxnSp>
      <p:cxnSp>
        <p:nvCxnSpPr>
          <p:cNvPr id="114" name="Google Shape;114;p18">
            <a:extLst>
              <a:ext uri="{C183D7F6-B498-43B3-948B-1728B52AA6E4}">
                <adec:decorative xmlns:adec="http://schemas.microsoft.com/office/drawing/2017/decorative" val="1"/>
              </a:ext>
            </a:extLst>
          </p:cNvPr>
          <p:cNvCxnSpPr>
            <a:cxnSpLocks/>
          </p:cNvCxnSpPr>
          <p:nvPr/>
        </p:nvCxnSpPr>
        <p:spPr>
          <a:xfrm>
            <a:off x="1132800" y="2100550"/>
            <a:ext cx="2228209" cy="69386"/>
          </a:xfrm>
          <a:prstGeom prst="straightConnector1">
            <a:avLst/>
          </a:prstGeom>
          <a:noFill/>
          <a:ln w="19050" cap="flat" cmpd="sng">
            <a:solidFill>
              <a:srgbClr val="CCCCCC"/>
            </a:solidFill>
            <a:prstDash val="solid"/>
            <a:round/>
            <a:headEnd type="none" w="med" len="med"/>
            <a:tailEnd type="none" w="med" len="med"/>
          </a:ln>
        </p:spPr>
      </p:cxnSp>
      <p:sp>
        <p:nvSpPr>
          <p:cNvPr id="8" name="Google Shape;64;p13">
            <a:extLst>
              <a:ext uri="{FF2B5EF4-FFF2-40B4-BE49-F238E27FC236}">
                <a16:creationId xmlns:a16="http://schemas.microsoft.com/office/drawing/2014/main" id="{0CB0C113-EC1E-4A7D-A69B-3B6952B9F74E}"/>
              </a:ext>
            </a:extLst>
          </p:cNvPr>
          <p:cNvSpPr txBox="1">
            <a:spLocks noGrp="1"/>
          </p:cNvSpPr>
          <p:nvPr>
            <p:ph type="title" idx="4294967295"/>
          </p:nvPr>
        </p:nvSpPr>
        <p:spPr>
          <a:xfrm>
            <a:off x="1531006" y="380009"/>
            <a:ext cx="7350341" cy="67102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Symbiotic Bacteria</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pic>
        <p:nvPicPr>
          <p:cNvPr id="111" name="Google Shape;111;p18" descr="The bacteria are chemosynthetic. They oxidize hydrogen sulfide, add carbon dioxide and oxygen to produce sugar (food), sulfur, and water. The food that chemosynthetic bacteria produce serves as the base of the hydrothermal vent food web."/>
          <p:cNvPicPr preferRelativeResize="0"/>
          <p:nvPr/>
        </p:nvPicPr>
        <p:blipFill>
          <a:blip r:embed="rId4">
            <a:alphaModFix/>
          </a:blip>
          <a:stretch>
            <a:fillRect/>
          </a:stretch>
        </p:blipFill>
        <p:spPr>
          <a:xfrm>
            <a:off x="1731234" y="2182074"/>
            <a:ext cx="1629775" cy="2553575"/>
          </a:xfrm>
          <a:prstGeom prst="rect">
            <a:avLst/>
          </a:prstGeom>
          <a:noFill/>
          <a:ln>
            <a:noFill/>
          </a:ln>
        </p:spPr>
      </p:pic>
      <p:sp>
        <p:nvSpPr>
          <p:cNvPr id="9" name="Half Frame 8">
            <a:extLst>
              <a:ext uri="{FF2B5EF4-FFF2-40B4-BE49-F238E27FC236}">
                <a16:creationId xmlns:a16="http://schemas.microsoft.com/office/drawing/2014/main" id="{DD0C9FAC-2544-4D6A-BD02-1ACFC91AEFEC}"/>
              </a:ext>
              <a:ext uri="{C183D7F6-B498-43B3-948B-1728B52AA6E4}">
                <adec:decorative xmlns:adec="http://schemas.microsoft.com/office/drawing/2017/decorative" val="1"/>
              </a:ext>
            </a:extLst>
          </p:cNvPr>
          <p:cNvSpPr/>
          <p:nvPr/>
        </p:nvSpPr>
        <p:spPr>
          <a:xfrm>
            <a:off x="1637230" y="2112688"/>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Slide Number Placeholder 1">
            <a:extLst>
              <a:ext uri="{FF2B5EF4-FFF2-40B4-BE49-F238E27FC236}">
                <a16:creationId xmlns:a16="http://schemas.microsoft.com/office/drawing/2014/main" id="{5949174B-B11D-4233-86A3-F7AAF0199FF2}"/>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6</a:t>
            </a:fld>
            <a:endParaRPr lang="en" sz="800" dirty="0">
              <a:solidFill>
                <a:schemeClr val="bg1">
                  <a:lumMod val="50000"/>
                </a:schemeClr>
              </a:solidFill>
            </a:endParaRPr>
          </a:p>
        </p:txBody>
      </p:sp>
      <p:sp>
        <p:nvSpPr>
          <p:cNvPr id="10" name="TextBox 9">
            <a:extLst>
              <a:ext uri="{FF2B5EF4-FFF2-40B4-BE49-F238E27FC236}">
                <a16:creationId xmlns:a16="http://schemas.microsoft.com/office/drawing/2014/main" id="{3687C7BA-A510-464E-9971-5E98148CBD5C}"/>
              </a:ext>
            </a:extLst>
          </p:cNvPr>
          <p:cNvSpPr txBox="1"/>
          <p:nvPr/>
        </p:nvSpPr>
        <p:spPr>
          <a:xfrm>
            <a:off x="3455013" y="4454447"/>
            <a:ext cx="5493090" cy="33855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Mussels: </a:t>
            </a:r>
            <a:r>
              <a:rPr lang="en-US" sz="800" i="1" dirty="0">
                <a:solidFill>
                  <a:srgbClr val="7C7C7C"/>
                </a:solidFill>
                <a:latin typeface="Roboto" panose="02000000000000000000" pitchFamily="2" charset="0"/>
                <a:ea typeface="Roboto" panose="02000000000000000000" pitchFamily="2" charset="0"/>
              </a:rPr>
              <a:t>Image courtesy of Submarine Ring of Fire 2004, NOAA Vents Program. </a:t>
            </a:r>
          </a:p>
          <a:p>
            <a:r>
              <a:rPr lang="en-US" sz="800" b="1" i="1" dirty="0">
                <a:solidFill>
                  <a:srgbClr val="7C7C7C"/>
                </a:solidFill>
                <a:latin typeface="Roboto" panose="02000000000000000000" pitchFamily="2" charset="0"/>
                <a:ea typeface="Roboto" panose="02000000000000000000" pitchFamily="2" charset="0"/>
              </a:rPr>
              <a:t>Bacteria: </a:t>
            </a:r>
            <a:r>
              <a:rPr lang="en-US" sz="800" i="1" dirty="0">
                <a:solidFill>
                  <a:srgbClr val="7C7C7C"/>
                </a:solidFill>
                <a:latin typeface="Roboto" panose="02000000000000000000" pitchFamily="2" charset="0"/>
                <a:ea typeface="Roboto" panose="02000000000000000000" pitchFamily="2" charset="0"/>
              </a:rPr>
              <a:t>Image courtesy of Fisher et. al, Marine Ecology 1993.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19"/>
          <p:cNvSpPr txBox="1">
            <a:spLocks noGrp="1"/>
          </p:cNvSpPr>
          <p:nvPr>
            <p:ph type="body" idx="4294967295"/>
          </p:nvPr>
        </p:nvSpPr>
        <p:spPr>
          <a:xfrm>
            <a:off x="4034746" y="1616848"/>
            <a:ext cx="4368800" cy="3321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highlight>
                  <a:srgbClr val="FFFFFF"/>
                </a:highlight>
              </a:rPr>
              <a:t>Zooplankton</a:t>
            </a:r>
            <a:r>
              <a:rPr lang="en" dirty="0">
                <a:highlight>
                  <a:srgbClr val="FFFFFF"/>
                </a:highlight>
              </a:rPr>
              <a:t> are microscopic animals that drift in the ocean. At hydrothermal vents, they usually include the larval forms of several species found near vents, like crabs, shrimp, worms and snails. </a:t>
            </a:r>
            <a:endParaRPr dirty="0">
              <a:highlight>
                <a:srgbClr val="FFFFFF"/>
              </a:highlight>
            </a:endParaRPr>
          </a:p>
          <a:p>
            <a:pPr marL="0" lvl="0" indent="0" algn="l" rtl="0">
              <a:spcBef>
                <a:spcPts val="1200"/>
              </a:spcBef>
              <a:spcAft>
                <a:spcPts val="0"/>
              </a:spcAft>
              <a:buNone/>
            </a:pPr>
            <a:r>
              <a:rPr lang="en" dirty="0">
                <a:highlight>
                  <a:srgbClr val="FFFFFF"/>
                </a:highlight>
              </a:rPr>
              <a:t>These larval forms may drift in the water column for days to months before settling back to the bottom, and are the main means by which new vent sites are colonized.</a:t>
            </a:r>
            <a:endParaRPr dirty="0">
              <a:highlight>
                <a:srgbClr val="FFFFFF"/>
              </a:highlight>
            </a:endParaRPr>
          </a:p>
          <a:p>
            <a:pPr marL="0" lvl="0" indent="0" algn="l" rtl="0">
              <a:spcBef>
                <a:spcPts val="1200"/>
              </a:spcBef>
              <a:spcAft>
                <a:spcPts val="0"/>
              </a:spcAft>
              <a:buNone/>
            </a:pPr>
            <a:r>
              <a:rPr lang="en" dirty="0">
                <a:highlight>
                  <a:srgbClr val="FFFFFF"/>
                </a:highlight>
              </a:rPr>
              <a:t>Here, zooplankton consume bacteria living at the vents. </a:t>
            </a:r>
            <a:endParaRPr dirty="0">
              <a:highlight>
                <a:srgbClr val="FFFFFF"/>
              </a:highlight>
            </a:endParaRPr>
          </a:p>
        </p:txBody>
      </p:sp>
      <p:pic>
        <p:nvPicPr>
          <p:cNvPr id="121" name="Google Shape;121;p19" descr="Zooplankton are microscopic animals that drift in the ocean. At hydrothermal vents, they usually include the larval forms of several species found near vents, like crabs, shrimp, worms and snails. "/>
          <p:cNvPicPr preferRelativeResize="0"/>
          <p:nvPr/>
        </p:nvPicPr>
        <p:blipFill>
          <a:blip r:embed="rId3">
            <a:alphaModFix/>
          </a:blip>
          <a:stretch>
            <a:fillRect/>
          </a:stretch>
        </p:blipFill>
        <p:spPr>
          <a:xfrm>
            <a:off x="311700" y="1747525"/>
            <a:ext cx="3647197" cy="2715868"/>
          </a:xfrm>
          <a:prstGeom prst="rect">
            <a:avLst/>
          </a:prstGeom>
          <a:noFill/>
          <a:ln>
            <a:noFill/>
          </a:ln>
        </p:spPr>
      </p:pic>
      <p:sp>
        <p:nvSpPr>
          <p:cNvPr id="5" name="Google Shape;64;p13">
            <a:extLst>
              <a:ext uri="{FF2B5EF4-FFF2-40B4-BE49-F238E27FC236}">
                <a16:creationId xmlns:a16="http://schemas.microsoft.com/office/drawing/2014/main" id="{BF91A9FA-4C70-4F3B-B3EC-CC49B7EF8E2D}"/>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Vent Zooplankton</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6" name="Half Frame 5">
            <a:extLst>
              <a:ext uri="{FF2B5EF4-FFF2-40B4-BE49-F238E27FC236}">
                <a16:creationId xmlns:a16="http://schemas.microsoft.com/office/drawing/2014/main" id="{395836E7-BBFB-430D-A3C1-3748F411A34E}"/>
              </a:ext>
              <a:ext uri="{C183D7F6-B498-43B3-948B-1728B52AA6E4}">
                <adec:decorative xmlns:adec="http://schemas.microsoft.com/office/drawing/2017/decorative" val="1"/>
              </a:ext>
            </a:extLst>
          </p:cNvPr>
          <p:cNvSpPr/>
          <p:nvPr/>
        </p:nvSpPr>
        <p:spPr>
          <a:xfrm>
            <a:off x="235851" y="1680639"/>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1">
            <a:extLst>
              <a:ext uri="{FF2B5EF4-FFF2-40B4-BE49-F238E27FC236}">
                <a16:creationId xmlns:a16="http://schemas.microsoft.com/office/drawing/2014/main" id="{6E8B55A4-4120-4132-B29D-18DA932E9E9A}"/>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7</a:t>
            </a:fld>
            <a:endParaRPr lang="en" sz="800" dirty="0">
              <a:solidFill>
                <a:schemeClr val="bg1">
                  <a:lumMod val="50000"/>
                </a:schemeClr>
              </a:solidFill>
            </a:endParaRPr>
          </a:p>
        </p:txBody>
      </p:sp>
      <p:sp>
        <p:nvSpPr>
          <p:cNvPr id="7" name="TextBox 6">
            <a:extLst>
              <a:ext uri="{FF2B5EF4-FFF2-40B4-BE49-F238E27FC236}">
                <a16:creationId xmlns:a16="http://schemas.microsoft.com/office/drawing/2014/main" id="{49DA8630-84C6-4669-BF04-489A9E3D6B00}"/>
              </a:ext>
            </a:extLst>
          </p:cNvPr>
          <p:cNvSpPr txBox="1"/>
          <p:nvPr/>
        </p:nvSpPr>
        <p:spPr>
          <a:xfrm>
            <a:off x="4034746" y="4655769"/>
            <a:ext cx="5493090" cy="21544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a:t>
            </a:r>
            <a:r>
              <a:rPr lang="en-US" sz="800" i="1" dirty="0">
                <a:solidFill>
                  <a:srgbClr val="7C7C7C"/>
                </a:solidFill>
                <a:latin typeface="Roboto" panose="02000000000000000000" pitchFamily="2" charset="0"/>
                <a:ea typeface="Roboto" panose="02000000000000000000" pitchFamily="2" charset="0"/>
              </a:rPr>
              <a:t> courtesy of Submarine Ring of Fire 2014 - Ironman, NOAA/PMEL.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0"/>
          <p:cNvSpPr txBox="1">
            <a:spLocks noGrp="1"/>
          </p:cNvSpPr>
          <p:nvPr>
            <p:ph type="body" idx="4294967295"/>
          </p:nvPr>
        </p:nvSpPr>
        <p:spPr>
          <a:xfrm>
            <a:off x="4420721" y="1392057"/>
            <a:ext cx="4039799" cy="344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These small </a:t>
            </a:r>
            <a:r>
              <a:rPr lang="en-US" b="1" dirty="0"/>
              <a:t>shrimp</a:t>
            </a:r>
            <a:r>
              <a:rPr lang="en-US" dirty="0"/>
              <a:t> are well adapted for living in the extreme conditions of a hydrothermal vent. They are capable of surviving very high temperatures. </a:t>
            </a:r>
          </a:p>
          <a:p>
            <a:pPr marL="0" lvl="0" indent="0" algn="l" rtl="0">
              <a:spcBef>
                <a:spcPts val="1200"/>
              </a:spcBef>
              <a:spcAft>
                <a:spcPts val="0"/>
              </a:spcAft>
              <a:buNone/>
            </a:pPr>
            <a:r>
              <a:rPr lang="en-US" dirty="0"/>
              <a:t>Some species are blind. Instead of eyes, these species have specialized heat sensing organs on their backs that help them “see” the surrounding environment. </a:t>
            </a:r>
          </a:p>
          <a:p>
            <a:pPr marL="0" lvl="0" indent="0" algn="l" rtl="0">
              <a:spcBef>
                <a:spcPts val="1200"/>
              </a:spcBef>
              <a:spcAft>
                <a:spcPts val="0"/>
              </a:spcAft>
              <a:buNone/>
            </a:pPr>
            <a:r>
              <a:rPr lang="en-US" dirty="0"/>
              <a:t>Some species of vent shrimp feed directly on the bacterial mats growing on and around vent chimneys for their entire life, while others only feed on the bacteria during early life stages.</a:t>
            </a:r>
          </a:p>
        </p:txBody>
      </p:sp>
      <p:pic>
        <p:nvPicPr>
          <p:cNvPr id="128" name="Google Shape;128;p20" descr="These small shrimp are well adapted for living in the extreme conditions of a hydrothermal vent. They are capable of surviving very high temperatures. "/>
          <p:cNvPicPr preferRelativeResize="0"/>
          <p:nvPr/>
        </p:nvPicPr>
        <p:blipFill rotWithShape="1">
          <a:blip r:embed="rId3">
            <a:alphaModFix/>
          </a:blip>
          <a:srcRect t="16602" r="31006" b="3537"/>
          <a:stretch/>
        </p:blipFill>
        <p:spPr>
          <a:xfrm>
            <a:off x="262653" y="1531799"/>
            <a:ext cx="4039799" cy="3009204"/>
          </a:xfrm>
          <a:prstGeom prst="rect">
            <a:avLst/>
          </a:prstGeom>
          <a:noFill/>
          <a:ln>
            <a:noFill/>
          </a:ln>
        </p:spPr>
      </p:pic>
      <p:sp>
        <p:nvSpPr>
          <p:cNvPr id="5" name="Google Shape;64;p13">
            <a:extLst>
              <a:ext uri="{FF2B5EF4-FFF2-40B4-BE49-F238E27FC236}">
                <a16:creationId xmlns:a16="http://schemas.microsoft.com/office/drawing/2014/main" id="{9BFD9644-F188-4704-9FB5-8191F63331BB}"/>
              </a:ext>
            </a:extLst>
          </p:cNvPr>
          <p:cNvSpPr txBox="1">
            <a:spLocks noGrp="1"/>
          </p:cNvSpPr>
          <p:nvPr>
            <p:ph type="title" idx="4294967295"/>
          </p:nvPr>
        </p:nvSpPr>
        <p:spPr>
          <a:xfrm>
            <a:off x="1531006" y="380009"/>
            <a:ext cx="7350341" cy="11766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Vent Shrimp</a:t>
            </a:r>
            <a:endPar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endParaRPr>
          </a:p>
        </p:txBody>
      </p:sp>
      <p:sp>
        <p:nvSpPr>
          <p:cNvPr id="6" name="Half Frame 5">
            <a:extLst>
              <a:ext uri="{FF2B5EF4-FFF2-40B4-BE49-F238E27FC236}">
                <a16:creationId xmlns:a16="http://schemas.microsoft.com/office/drawing/2014/main" id="{140CADD3-FC51-443E-B5D4-6CAFD7D0124F}"/>
              </a:ext>
              <a:ext uri="{C183D7F6-B498-43B3-948B-1728B52AA6E4}">
                <adec:decorative xmlns:adec="http://schemas.microsoft.com/office/drawing/2017/decorative" val="1"/>
              </a:ext>
            </a:extLst>
          </p:cNvPr>
          <p:cNvSpPr/>
          <p:nvPr/>
        </p:nvSpPr>
        <p:spPr>
          <a:xfrm>
            <a:off x="198052" y="1470875"/>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1">
            <a:extLst>
              <a:ext uri="{FF2B5EF4-FFF2-40B4-BE49-F238E27FC236}">
                <a16:creationId xmlns:a16="http://schemas.microsoft.com/office/drawing/2014/main" id="{7EAD4CA5-3474-4BCE-9CA0-D4BA92E6FD9F}"/>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8</a:t>
            </a:fld>
            <a:endParaRPr lang="en" sz="800" dirty="0">
              <a:solidFill>
                <a:schemeClr val="bg1">
                  <a:lumMod val="50000"/>
                </a:schemeClr>
              </a:solidFill>
            </a:endParaRPr>
          </a:p>
        </p:txBody>
      </p:sp>
      <p:sp>
        <p:nvSpPr>
          <p:cNvPr id="7" name="TextBox 6">
            <a:extLst>
              <a:ext uri="{FF2B5EF4-FFF2-40B4-BE49-F238E27FC236}">
                <a16:creationId xmlns:a16="http://schemas.microsoft.com/office/drawing/2014/main" id="{540477D9-81A7-4A54-8EED-86DC808AB87B}"/>
              </a:ext>
            </a:extLst>
          </p:cNvPr>
          <p:cNvSpPr txBox="1"/>
          <p:nvPr/>
        </p:nvSpPr>
        <p:spPr>
          <a:xfrm>
            <a:off x="4420721" y="4698163"/>
            <a:ext cx="5493090" cy="21544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a:t>
            </a:r>
            <a:r>
              <a:rPr lang="en-US" sz="800" i="1" dirty="0">
                <a:solidFill>
                  <a:srgbClr val="7C7C7C"/>
                </a:solidFill>
                <a:latin typeface="Roboto" panose="02000000000000000000" pitchFamily="2" charset="0"/>
                <a:ea typeface="Roboto" panose="02000000000000000000" pitchFamily="2" charset="0"/>
              </a:rPr>
              <a:t> courtesy of Submarine Ring of Fire 2014 - Ironman, NOAA/PMEL.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21"/>
          <p:cNvSpPr txBox="1">
            <a:spLocks noGrp="1"/>
          </p:cNvSpPr>
          <p:nvPr>
            <p:ph type="body" idx="4294967295"/>
          </p:nvPr>
        </p:nvSpPr>
        <p:spPr>
          <a:xfrm>
            <a:off x="3700260" y="1131614"/>
            <a:ext cx="5149240" cy="3696025"/>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b="1" dirty="0"/>
              <a:t>Vent mussels </a:t>
            </a:r>
            <a:r>
              <a:rPr lang="en" dirty="0"/>
              <a:t>attach to vent chimneys and surrounding rocks using byssal threads, or very sticky filaments produced by the mussels’ foot. </a:t>
            </a:r>
            <a:endParaRPr dirty="0"/>
          </a:p>
          <a:p>
            <a:pPr marL="0" lvl="0" indent="0" algn="l" rtl="0">
              <a:spcBef>
                <a:spcPts val="1200"/>
              </a:spcBef>
              <a:spcAft>
                <a:spcPts val="0"/>
              </a:spcAft>
              <a:buNone/>
            </a:pPr>
            <a:r>
              <a:rPr lang="en" dirty="0"/>
              <a:t>The mussels are often found growing in large clusters. The black spots on the shells are former anchor points of mussels who have cut their threads and moved on. </a:t>
            </a:r>
            <a:endParaRPr dirty="0"/>
          </a:p>
          <a:p>
            <a:pPr marL="0" lvl="0" indent="0" algn="l" rtl="0">
              <a:spcBef>
                <a:spcPts val="1200"/>
              </a:spcBef>
              <a:spcAft>
                <a:spcPts val="0"/>
              </a:spcAft>
              <a:buNone/>
            </a:pPr>
            <a:r>
              <a:rPr lang="en" dirty="0"/>
              <a:t>The small gaps between mussels in a cluster are used by other small vent invertebrates like worms or shrimp.</a:t>
            </a:r>
            <a:endParaRPr dirty="0"/>
          </a:p>
          <a:p>
            <a:pPr marL="0" lvl="0" indent="0" algn="l" rtl="0">
              <a:spcBef>
                <a:spcPts val="1200"/>
              </a:spcBef>
              <a:spcAft>
                <a:spcPts val="0"/>
              </a:spcAft>
              <a:buNone/>
            </a:pPr>
            <a:r>
              <a:rPr lang="en" dirty="0"/>
              <a:t>Vent mussels have chemosynthetic bacteria that live inside their gills. The bacteria make food for the mussels by converting inorganic materials into sugars. They are also capable of suspension feeding.</a:t>
            </a:r>
            <a:endParaRPr dirty="0"/>
          </a:p>
          <a:p>
            <a:pPr marL="0" lvl="0" indent="0" algn="l" rtl="0">
              <a:spcBef>
                <a:spcPts val="1200"/>
              </a:spcBef>
              <a:spcAft>
                <a:spcPts val="0"/>
              </a:spcAft>
              <a:buNone/>
            </a:pPr>
            <a:r>
              <a:rPr lang="en" dirty="0"/>
              <a:t>Some species of mussels have more than one type of symbiont in their gills, allowing them to derive energy from different inorganic compounds, such as methane or hydrogen sulfide.</a:t>
            </a:r>
            <a:endParaRPr dirty="0"/>
          </a:p>
        </p:txBody>
      </p:sp>
      <p:pic>
        <p:nvPicPr>
          <p:cNvPr id="135" name="Google Shape;135;p21" descr="Vent mussels attach to vent chimneys and surrounding rocks using byssal threads, or very sticky filaments produced by the mussels’ foot. "/>
          <p:cNvPicPr preferRelativeResize="0"/>
          <p:nvPr/>
        </p:nvPicPr>
        <p:blipFill>
          <a:blip r:embed="rId3">
            <a:alphaModFix/>
          </a:blip>
          <a:stretch>
            <a:fillRect/>
          </a:stretch>
        </p:blipFill>
        <p:spPr>
          <a:xfrm>
            <a:off x="294500" y="1447136"/>
            <a:ext cx="3309312" cy="2311318"/>
          </a:xfrm>
          <a:prstGeom prst="rect">
            <a:avLst/>
          </a:prstGeom>
          <a:noFill/>
          <a:ln>
            <a:noFill/>
          </a:ln>
        </p:spPr>
      </p:pic>
      <p:sp>
        <p:nvSpPr>
          <p:cNvPr id="5" name="Google Shape;64;p13">
            <a:extLst>
              <a:ext uri="{FF2B5EF4-FFF2-40B4-BE49-F238E27FC236}">
                <a16:creationId xmlns:a16="http://schemas.microsoft.com/office/drawing/2014/main" id="{60E86A25-6B22-4313-946F-E0F92DF1C7E5}"/>
              </a:ext>
            </a:extLst>
          </p:cNvPr>
          <p:cNvSpPr txBox="1">
            <a:spLocks noGrp="1"/>
          </p:cNvSpPr>
          <p:nvPr>
            <p:ph type="title" idx="4294967295"/>
          </p:nvPr>
        </p:nvSpPr>
        <p:spPr>
          <a:xfrm>
            <a:off x="1531006" y="380009"/>
            <a:ext cx="7350341" cy="75160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erriweather"/>
              <a:buNone/>
              <a:defRPr sz="28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chemeClr val="accent1"/>
              </a:buClr>
              <a:buSzPts val="2800"/>
              <a:buFont typeface="Merriweather"/>
              <a:buNone/>
              <a:tabLst/>
              <a:defRPr/>
            </a:pPr>
            <a:r>
              <a:rPr kumimoji="0" lang="en-US" sz="2200" b="1" i="0" u="none" strike="noStrike" kern="0" cap="none" spc="0" normalizeH="0" baseline="0" noProof="0" dirty="0">
                <a:ln>
                  <a:noFill/>
                </a:ln>
                <a:solidFill>
                  <a:srgbClr val="00A0DC"/>
                </a:solidFill>
                <a:effectLst/>
                <a:uLnTx/>
                <a:uFillTx/>
                <a:latin typeface="Roboto" panose="02000000000000000000" pitchFamily="2" charset="0"/>
                <a:ea typeface="Roboto" panose="02000000000000000000" pitchFamily="2" charset="0"/>
                <a:cs typeface="Merriweather"/>
                <a:sym typeface="Merriweather"/>
              </a:rPr>
              <a:t>Vent Mussel, </a:t>
            </a:r>
            <a:r>
              <a:rPr kumimoji="0" lang="en-US" sz="2200" b="0" i="1" u="none" strike="noStrike" kern="0" cap="none" spc="0" normalizeH="0" baseline="0" noProof="0" dirty="0" err="1">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Bathymodiolus</a:t>
            </a:r>
            <a:r>
              <a:rPr kumimoji="0" lang="en-US" sz="2200" b="0" i="1" u="none" strike="noStrike" kern="0" cap="none" spc="0" normalizeH="0" baseline="0" noProof="0" dirty="0">
                <a:ln>
                  <a:noFill/>
                </a:ln>
                <a:solidFill>
                  <a:srgbClr val="7C7C7C"/>
                </a:solidFill>
                <a:effectLst/>
                <a:uLnTx/>
                <a:uFillTx/>
                <a:latin typeface="Roboto" panose="02000000000000000000" pitchFamily="2" charset="0"/>
                <a:ea typeface="Roboto" panose="02000000000000000000" pitchFamily="2" charset="0"/>
                <a:cs typeface="Merriweather"/>
                <a:sym typeface="Merriweather"/>
              </a:rPr>
              <a:t> sp.</a:t>
            </a:r>
          </a:p>
        </p:txBody>
      </p:sp>
      <p:sp>
        <p:nvSpPr>
          <p:cNvPr id="6" name="Half Frame 5">
            <a:extLst>
              <a:ext uri="{FF2B5EF4-FFF2-40B4-BE49-F238E27FC236}">
                <a16:creationId xmlns:a16="http://schemas.microsoft.com/office/drawing/2014/main" id="{B7B50719-4045-4810-88DB-C8A7CF182A20}"/>
              </a:ext>
              <a:ext uri="{C183D7F6-B498-43B3-948B-1728B52AA6E4}">
                <adec:decorative xmlns:adec="http://schemas.microsoft.com/office/drawing/2017/decorative" val="1"/>
              </a:ext>
            </a:extLst>
          </p:cNvPr>
          <p:cNvSpPr/>
          <p:nvPr/>
        </p:nvSpPr>
        <p:spPr>
          <a:xfrm>
            <a:off x="214862" y="1393553"/>
            <a:ext cx="296352" cy="296658"/>
          </a:xfrm>
          <a:prstGeom prst="halfFrame">
            <a:avLst/>
          </a:pr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1">
            <a:extLst>
              <a:ext uri="{FF2B5EF4-FFF2-40B4-BE49-F238E27FC236}">
                <a16:creationId xmlns:a16="http://schemas.microsoft.com/office/drawing/2014/main" id="{CCFF46F0-43CC-4154-ADF5-B342543E16BC}"/>
              </a:ext>
            </a:extLst>
          </p:cNvPr>
          <p:cNvSpPr>
            <a:spLocks noGrp="1"/>
          </p:cNvSpPr>
          <p:nvPr>
            <p:ph type="sldNum" idx="12"/>
          </p:nvPr>
        </p:nvSpPr>
        <p:spPr>
          <a:xfrm>
            <a:off x="8472458" y="4636121"/>
            <a:ext cx="548700" cy="393600"/>
          </a:xfrm>
        </p:spPr>
        <p:txBody>
          <a:bodyPr>
            <a:normAutofit/>
          </a:bodyPr>
          <a:lstStyle/>
          <a:p>
            <a:pPr marL="0" lvl="0" indent="0" algn="r" rtl="0">
              <a:spcBef>
                <a:spcPts val="0"/>
              </a:spcBef>
              <a:spcAft>
                <a:spcPts val="0"/>
              </a:spcAft>
              <a:buNone/>
            </a:pPr>
            <a:fld id="{00000000-1234-1234-1234-123412341234}" type="slidenum">
              <a:rPr lang="en" sz="800" smtClean="0">
                <a:solidFill>
                  <a:schemeClr val="bg1">
                    <a:lumMod val="50000"/>
                  </a:schemeClr>
                </a:solidFill>
              </a:rPr>
              <a:t>9</a:t>
            </a:fld>
            <a:endParaRPr lang="en" sz="800" dirty="0">
              <a:solidFill>
                <a:schemeClr val="bg1">
                  <a:lumMod val="50000"/>
                </a:schemeClr>
              </a:solidFill>
            </a:endParaRPr>
          </a:p>
        </p:txBody>
      </p:sp>
      <p:sp>
        <p:nvSpPr>
          <p:cNvPr id="7" name="TextBox 6">
            <a:extLst>
              <a:ext uri="{FF2B5EF4-FFF2-40B4-BE49-F238E27FC236}">
                <a16:creationId xmlns:a16="http://schemas.microsoft.com/office/drawing/2014/main" id="{75961E5A-0DC9-4663-B727-C5A69CD4595D}"/>
              </a:ext>
            </a:extLst>
          </p:cNvPr>
          <p:cNvSpPr txBox="1"/>
          <p:nvPr/>
        </p:nvSpPr>
        <p:spPr>
          <a:xfrm>
            <a:off x="3700260" y="4655769"/>
            <a:ext cx="5493090" cy="215444"/>
          </a:xfrm>
          <a:prstGeom prst="rect">
            <a:avLst/>
          </a:prstGeom>
          <a:noFill/>
        </p:spPr>
        <p:txBody>
          <a:bodyPr wrap="square" rtlCol="0">
            <a:spAutoFit/>
          </a:bodyPr>
          <a:lstStyle/>
          <a:p>
            <a:r>
              <a:rPr lang="en-US" sz="800" b="1" i="1" dirty="0">
                <a:solidFill>
                  <a:srgbClr val="7C7C7C"/>
                </a:solidFill>
                <a:latin typeface="Roboto" panose="02000000000000000000" pitchFamily="2" charset="0"/>
                <a:ea typeface="Roboto" panose="02000000000000000000" pitchFamily="2" charset="0"/>
              </a:rPr>
              <a:t>Image</a:t>
            </a:r>
            <a:r>
              <a:rPr lang="en-US" sz="800" i="1" dirty="0">
                <a:solidFill>
                  <a:srgbClr val="7C7C7C"/>
                </a:solidFill>
                <a:latin typeface="Roboto" panose="02000000000000000000" pitchFamily="2" charset="0"/>
                <a:ea typeface="Roboto" panose="02000000000000000000" pitchFamily="2" charset="0"/>
              </a:rPr>
              <a:t> courtesy of Submarine Ring of Fire 2004, NOAA Vents Program. </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normAutofit/>
      </a:bodyPr>
      <a:lstStyle>
        <a:defPPr algn="l">
          <a:defRPr sz="2200" dirty="0">
            <a:solidFill>
              <a:srgbClr val="00A0DC"/>
            </a:solidFill>
            <a:latin typeface="Roboto" panose="02000000000000000000" pitchFamily="2" charset="0"/>
            <a:ea typeface="Roboto" panose="02000000000000000000" pitchFamily="2"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TotalTime>
  <Words>2628</Words>
  <Application>Microsoft Macintosh PowerPoint</Application>
  <PresentationFormat>On-screen Show (16:9)</PresentationFormat>
  <Paragraphs>205</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Roboto</vt:lpstr>
      <vt:lpstr>Arial</vt:lpstr>
      <vt:lpstr>Merriweather</vt:lpstr>
      <vt:lpstr>Paradigm</vt:lpstr>
      <vt:lpstr>Introduction: Chemosynthesis at Hydrothermal Vents</vt:lpstr>
      <vt:lpstr>Activity Instructions (digital version, option 1)</vt:lpstr>
      <vt:lpstr>Activity Instructions (digital version, option 2)</vt:lpstr>
      <vt:lpstr>Hydrothermal Vent Chemicals</vt:lpstr>
      <vt:lpstr>Vent Bacteria, Arcobacter sulfidicus</vt:lpstr>
      <vt:lpstr>Symbiotic Bacteria</vt:lpstr>
      <vt:lpstr>Vent Zooplankton</vt:lpstr>
      <vt:lpstr>Vent Shrimp</vt:lpstr>
      <vt:lpstr>Vent Mussel, Bathymodiolus sp.</vt:lpstr>
      <vt:lpstr>Riftia Tubeworm, Riftia pachptyla</vt:lpstr>
      <vt:lpstr>Squat Lobsters (Galatheid Crabs), Munidopsis alvisca</vt:lpstr>
      <vt:lpstr>Dandelion Siphonophore</vt:lpstr>
      <vt:lpstr>Eelpout (Zoarcid Fish), Pachycara gymninium</vt:lpstr>
      <vt:lpstr>Vent Ratfish (Chimaera), Hydrolagus affinis</vt:lpstr>
      <vt:lpstr>Blind Crab</vt:lpstr>
      <vt:lpstr>Octopus</vt:lpstr>
      <vt:lpstr>Hydrothermal Vents: Organism Cards</vt:lpstr>
      <vt:lpstr>Hydrothermal Vent: Food Web           (Option 1)</vt:lpstr>
      <vt:lpstr>Hydrothermal Vent: Food Web           (Option 2)</vt:lpstr>
      <vt:lpstr>Hydrothermal Vent: Food Web (Answer Key)</vt:lpstr>
      <vt:lpstr>Image Hyperlinks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Chemosynthesis at Hydrothermal Vents</dc:title>
  <dc:creator>AlbertCreative2020</dc:creator>
  <cp:lastModifiedBy>Liz Hoadley</cp:lastModifiedBy>
  <cp:revision>84</cp:revision>
  <dcterms:modified xsi:type="dcterms:W3CDTF">2021-04-21T17:52:10Z</dcterms:modified>
</cp:coreProperties>
</file>